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07"/>
  </p:notesMasterIdLst>
  <p:handoutMasterIdLst>
    <p:handoutMasterId r:id="rId108"/>
  </p:handoutMasterIdLst>
  <p:sldIdLst>
    <p:sldId id="256" r:id="rId2"/>
    <p:sldId id="294" r:id="rId3"/>
    <p:sldId id="410" r:id="rId4"/>
    <p:sldId id="262" r:id="rId5"/>
    <p:sldId id="263" r:id="rId6"/>
    <p:sldId id="264" r:id="rId7"/>
    <p:sldId id="265" r:id="rId8"/>
    <p:sldId id="268" r:id="rId9"/>
    <p:sldId id="271" r:id="rId10"/>
    <p:sldId id="272" r:id="rId11"/>
    <p:sldId id="273" r:id="rId12"/>
    <p:sldId id="275" r:id="rId13"/>
    <p:sldId id="277" r:id="rId14"/>
    <p:sldId id="281" r:id="rId15"/>
    <p:sldId id="278" r:id="rId16"/>
    <p:sldId id="279" r:id="rId17"/>
    <p:sldId id="280" r:id="rId18"/>
    <p:sldId id="411" r:id="rId19"/>
    <p:sldId id="285" r:id="rId20"/>
    <p:sldId id="287" r:id="rId21"/>
    <p:sldId id="288" r:id="rId22"/>
    <p:sldId id="291" r:id="rId23"/>
    <p:sldId id="292" r:id="rId24"/>
    <p:sldId id="296" r:id="rId25"/>
    <p:sldId id="297" r:id="rId26"/>
    <p:sldId id="298" r:id="rId27"/>
    <p:sldId id="299" r:id="rId28"/>
    <p:sldId id="300" r:id="rId29"/>
    <p:sldId id="302" r:id="rId30"/>
    <p:sldId id="315" r:id="rId31"/>
    <p:sldId id="316" r:id="rId32"/>
    <p:sldId id="323" r:id="rId33"/>
    <p:sldId id="303" r:id="rId34"/>
    <p:sldId id="305" r:id="rId35"/>
    <p:sldId id="309" r:id="rId36"/>
    <p:sldId id="307" r:id="rId37"/>
    <p:sldId id="311" r:id="rId38"/>
    <p:sldId id="312" r:id="rId39"/>
    <p:sldId id="314" r:id="rId40"/>
    <p:sldId id="320" r:id="rId41"/>
    <p:sldId id="324" r:id="rId42"/>
    <p:sldId id="325" r:id="rId43"/>
    <p:sldId id="326" r:id="rId44"/>
    <p:sldId id="327" r:id="rId45"/>
    <p:sldId id="328" r:id="rId46"/>
    <p:sldId id="329" r:id="rId47"/>
    <p:sldId id="330" r:id="rId48"/>
    <p:sldId id="331" r:id="rId49"/>
    <p:sldId id="332" r:id="rId50"/>
    <p:sldId id="358" r:id="rId51"/>
    <p:sldId id="335" r:id="rId52"/>
    <p:sldId id="336" r:id="rId53"/>
    <p:sldId id="337" r:id="rId54"/>
    <p:sldId id="338" r:id="rId55"/>
    <p:sldId id="339" r:id="rId56"/>
    <p:sldId id="340" r:id="rId57"/>
    <p:sldId id="343" r:id="rId58"/>
    <p:sldId id="345" r:id="rId59"/>
    <p:sldId id="347" r:id="rId60"/>
    <p:sldId id="348" r:id="rId61"/>
    <p:sldId id="349" r:id="rId62"/>
    <p:sldId id="350" r:id="rId63"/>
    <p:sldId id="351" r:id="rId64"/>
    <p:sldId id="352" r:id="rId65"/>
    <p:sldId id="353" r:id="rId66"/>
    <p:sldId id="355" r:id="rId67"/>
    <p:sldId id="357" r:id="rId68"/>
    <p:sldId id="356" r:id="rId69"/>
    <p:sldId id="359" r:id="rId70"/>
    <p:sldId id="364" r:id="rId71"/>
    <p:sldId id="361" r:id="rId72"/>
    <p:sldId id="334" r:id="rId73"/>
    <p:sldId id="385" r:id="rId74"/>
    <p:sldId id="386" r:id="rId75"/>
    <p:sldId id="387" r:id="rId76"/>
    <p:sldId id="388" r:id="rId77"/>
    <p:sldId id="389" r:id="rId78"/>
    <p:sldId id="390" r:id="rId79"/>
    <p:sldId id="391" r:id="rId80"/>
    <p:sldId id="392" r:id="rId81"/>
    <p:sldId id="409" r:id="rId82"/>
    <p:sldId id="393" r:id="rId83"/>
    <p:sldId id="394" r:id="rId84"/>
    <p:sldId id="396" r:id="rId85"/>
    <p:sldId id="398" r:id="rId86"/>
    <p:sldId id="401" r:id="rId87"/>
    <p:sldId id="402" r:id="rId88"/>
    <p:sldId id="403" r:id="rId89"/>
    <p:sldId id="404" r:id="rId90"/>
    <p:sldId id="405" r:id="rId91"/>
    <p:sldId id="406" r:id="rId92"/>
    <p:sldId id="407" r:id="rId93"/>
    <p:sldId id="333" r:id="rId94"/>
    <p:sldId id="365" r:id="rId95"/>
    <p:sldId id="367" r:id="rId96"/>
    <p:sldId id="370" r:id="rId97"/>
    <p:sldId id="372" r:id="rId98"/>
    <p:sldId id="373" r:id="rId99"/>
    <p:sldId id="374" r:id="rId100"/>
    <p:sldId id="376" r:id="rId101"/>
    <p:sldId id="377" r:id="rId102"/>
    <p:sldId id="381" r:id="rId103"/>
    <p:sldId id="383" r:id="rId104"/>
    <p:sldId id="380" r:id="rId105"/>
    <p:sldId id="412" r:id="rId10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FF"/>
    <a:srgbClr val="FF0000"/>
    <a:srgbClr val="FF0066"/>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88489" autoAdjust="0"/>
  </p:normalViewPr>
  <p:slideViewPr>
    <p:cSldViewPr>
      <p:cViewPr varScale="1">
        <p:scale>
          <a:sx n="81" d="100"/>
          <a:sy n="81" d="100"/>
        </p:scale>
        <p:origin x="-12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52E6A1AD-9886-4667-833D-2679FF6892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09572"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9801543D-7423-4C9A-AD50-766104E942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ill_%28proposed_law%29"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Estate_%28law%29"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answers.com/topic/oral-sex" TargetMode="External"/><Relationship Id="rId3" Type="http://schemas.openxmlformats.org/officeDocument/2006/relationships/hyperlink" Target="http://caselaw.lp.findlaw.com/scripts/getcase.pl?navby=CASE&amp;court=US&amp;vol=478&amp;page=186" TargetMode="External"/><Relationship Id="rId7" Type="http://schemas.openxmlformats.org/officeDocument/2006/relationships/hyperlink" Target="http://www.answers.com/topic/sodomy-law"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www.answers.com/topic/georgia-state-united-states" TargetMode="External"/><Relationship Id="rId11" Type="http://schemas.openxmlformats.org/officeDocument/2006/relationships/hyperlink" Target="http://www.answers.com/topic/2003" TargetMode="External"/><Relationship Id="rId5" Type="http://schemas.openxmlformats.org/officeDocument/2006/relationships/hyperlink" Target="http://www.answers.com/topic/supreme-court-of-the-united-states" TargetMode="External"/><Relationship Id="rId10" Type="http://schemas.openxmlformats.org/officeDocument/2006/relationships/hyperlink" Target="http://www.answers.com/topic/case-citation" TargetMode="External"/><Relationship Id="rId4" Type="http://schemas.openxmlformats.org/officeDocument/2006/relationships/hyperlink" Target="http://www.answers.com/topic/1986" TargetMode="External"/><Relationship Id="rId9" Type="http://schemas.openxmlformats.org/officeDocument/2006/relationships/hyperlink" Target="http://www.answers.com/topic/lawrence-v-texa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74D6852D-8E35-4CEE-9077-B12FA5C1F53C}" type="slidenum">
              <a:rPr lang="en-US"/>
              <a:pPr/>
              <a:t>1</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88F713AF-2CA6-45A5-BFCF-0CCE5798F693}" type="slidenum">
              <a:rPr lang="en-US"/>
              <a:pPr/>
              <a:t>23</a:t>
            </a:fld>
            <a:endParaRPr lang="en-US"/>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w="9525"/>
        </p:spPr>
        <p:txBody>
          <a:bodyPr/>
          <a:lstStyle/>
          <a:p>
            <a:pPr marL="304800" indent="-304800">
              <a:lnSpc>
                <a:spcPct val="90000"/>
              </a:lnSpc>
            </a:pPr>
            <a:r>
              <a:rPr lang="en-US" sz="1000" smtClean="0"/>
              <a:t>Politics of federal grants.</a:t>
            </a:r>
          </a:p>
          <a:p>
            <a:pPr marL="762000" lvl="1" indent="-304800">
              <a:lnSpc>
                <a:spcPct val="90000"/>
              </a:lnSpc>
            </a:pPr>
            <a:r>
              <a:rPr lang="en-US" sz="1000" smtClean="0"/>
              <a:t>Democrats have generally favored greater funding, but with more "strings" associated with </a:t>
            </a:r>
            <a:r>
              <a:rPr lang="en-US" sz="1000" b="1" u="sng" smtClean="0"/>
              <a:t>categorical</a:t>
            </a:r>
            <a:r>
              <a:rPr lang="en-US" sz="1000" b="1" smtClean="0"/>
              <a:t> grants. </a:t>
            </a:r>
            <a:endParaRPr lang="en-US" sz="1000" smtClean="0"/>
          </a:p>
          <a:p>
            <a:pPr marL="762000" lvl="1" indent="-304800">
              <a:lnSpc>
                <a:spcPct val="90000"/>
              </a:lnSpc>
            </a:pPr>
            <a:r>
              <a:rPr lang="en-US" sz="1000" smtClean="0"/>
              <a:t>Republicans have generally favored less funding, but with fewer "strings" associated with </a:t>
            </a:r>
            <a:r>
              <a:rPr lang="en-US" sz="1000" b="1" u="sng" smtClean="0"/>
              <a:t>block</a:t>
            </a:r>
            <a:r>
              <a:rPr lang="en-US" sz="1000" b="1" smtClean="0"/>
              <a:t> grants. </a:t>
            </a:r>
            <a:r>
              <a:rPr lang="en-US" sz="1000" smtClean="0"/>
              <a:t>Welfare is an example of this:</a:t>
            </a:r>
          </a:p>
          <a:p>
            <a:pPr marL="1219200" lvl="2" indent="-304800">
              <a:lnSpc>
                <a:spcPct val="90000"/>
              </a:lnSpc>
            </a:pPr>
            <a:r>
              <a:rPr lang="en-US" sz="1000" smtClean="0"/>
              <a:t>End to entitlement status of AFDC and federal guarantee of welfare checks with passage in 1996 of Personal Responsibility and Work Opportunity Reconciliation Act (Welfare Reform Act of 1996)</a:t>
            </a:r>
          </a:p>
          <a:p>
            <a:pPr marL="1219200" lvl="2" indent="-304800">
              <a:lnSpc>
                <a:spcPct val="90000"/>
              </a:lnSpc>
            </a:pPr>
            <a:r>
              <a:rPr lang="en-US" sz="1000" smtClean="0"/>
              <a:t>Welfare </a:t>
            </a:r>
            <a:r>
              <a:rPr lang="en-US" sz="1000" b="1" u="sng" smtClean="0"/>
              <a:t>block</a:t>
            </a:r>
            <a:r>
              <a:rPr lang="en-US" sz="1000" b="1" smtClean="0"/>
              <a:t> grants </a:t>
            </a:r>
            <a:r>
              <a:rPr lang="en-US" sz="1000" smtClean="0"/>
              <a:t>therefore replaced the welfare </a:t>
            </a:r>
            <a:r>
              <a:rPr lang="en-US" sz="1000" b="1" u="sng" smtClean="0"/>
              <a:t>categorical</a:t>
            </a:r>
            <a:r>
              <a:rPr lang="en-US" sz="1000" b="1" smtClean="0"/>
              <a:t> grants.</a:t>
            </a:r>
            <a:endParaRPr lang="en-US" sz="1000" smtClean="0"/>
          </a:p>
          <a:p>
            <a:pPr marL="1219200" lvl="2" indent="-304800">
              <a:lnSpc>
                <a:spcPct val="90000"/>
              </a:lnSpc>
            </a:pPr>
            <a:r>
              <a:rPr lang="en-US" sz="1000" smtClean="0"/>
              <a:t>Even as a block grant, the Welfare Reform act involved federal "strings:" </a:t>
            </a:r>
          </a:p>
          <a:p>
            <a:pPr marL="1676400" lvl="3" indent="-304800">
              <a:lnSpc>
                <a:spcPct val="90000"/>
              </a:lnSpc>
            </a:pPr>
            <a:r>
              <a:rPr lang="en-US" sz="1000" smtClean="0"/>
              <a:t>No fed. funds go to recipients who have not worked within 2 yrs. </a:t>
            </a:r>
          </a:p>
          <a:p>
            <a:pPr marL="1676400" lvl="3" indent="-304800">
              <a:lnSpc>
                <a:spcPct val="90000"/>
              </a:lnSpc>
            </a:pPr>
            <a:r>
              <a:rPr lang="en-US" sz="1000" smtClean="0"/>
              <a:t>No fed. funds go to recipients who have received fed. money &gt; 5 yrs. </a:t>
            </a:r>
          </a:p>
          <a:p>
            <a:pPr marL="1676400" lvl="3" indent="-304800">
              <a:lnSpc>
                <a:spcPct val="90000"/>
              </a:lnSpc>
            </a:pPr>
            <a:r>
              <a:rPr lang="en-US" sz="1000" smtClean="0"/>
              <a:t>States must spend at least 75% of what they had previously spent on welfare - this to avoid the "race to the bottom."</a:t>
            </a:r>
          </a:p>
          <a:p>
            <a:pPr marL="762000" lvl="1" indent="-304800">
              <a:lnSpc>
                <a:spcPct val="90000"/>
              </a:lnSpc>
            </a:pPr>
            <a:r>
              <a:rPr lang="en-US" sz="1000" smtClean="0"/>
              <a:t>An exception to the "fewer strings" approach by the Republican Party is its support of the No Child Left Behind Act of 2002: In order to receive federal funds for education, states must:</a:t>
            </a:r>
          </a:p>
          <a:p>
            <a:pPr marL="1219200" lvl="2" indent="-304800">
              <a:lnSpc>
                <a:spcPct val="90000"/>
              </a:lnSpc>
            </a:pPr>
            <a:r>
              <a:rPr lang="en-US" sz="1000" smtClean="0"/>
              <a:t>Adopt subject matter standards</a:t>
            </a:r>
          </a:p>
          <a:p>
            <a:pPr marL="1219200" lvl="2" indent="-304800">
              <a:lnSpc>
                <a:spcPct val="90000"/>
              </a:lnSpc>
            </a:pPr>
            <a:r>
              <a:rPr lang="en-US" sz="1000" smtClean="0"/>
              <a:t>Test all students in grades 3-8 on those standards</a:t>
            </a:r>
          </a:p>
          <a:p>
            <a:pPr marL="1219200" lvl="2" indent="-304800">
              <a:lnSpc>
                <a:spcPct val="90000"/>
              </a:lnSpc>
            </a:pPr>
            <a:r>
              <a:rPr lang="en-US" sz="1000" smtClean="0"/>
              <a:t>Identify low-performing schools based upon that testing</a:t>
            </a:r>
          </a:p>
          <a:p>
            <a:pPr marL="1219200" lvl="2" indent="-304800">
              <a:lnSpc>
                <a:spcPct val="90000"/>
              </a:lnSpc>
            </a:pPr>
            <a:r>
              <a:rPr lang="en-US" sz="1000" smtClean="0"/>
              <a:t>Require low-performing schools to develop improvement plans</a:t>
            </a:r>
          </a:p>
          <a:p>
            <a:pPr marL="1219200" lvl="2" indent="-304800">
              <a:lnSpc>
                <a:spcPct val="90000"/>
              </a:lnSpc>
            </a:pPr>
            <a:r>
              <a:rPr lang="en-US" sz="1000" smtClean="0"/>
              <a:t>Allow parents of students in such schools that do not improve to transfer to other public schools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D579AA3D-3B02-42C0-A3AC-13B4F80B23BA}" type="slidenum">
              <a:rPr lang="en-US"/>
              <a:pPr/>
              <a:t>40</a:t>
            </a:fld>
            <a:endParaRPr lang="en-US"/>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r>
              <a:rPr lang="en-US" smtClean="0"/>
              <a:t>Is the relationship within a subgovernment cooperative or confrontational?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B1DEF608-0E23-4D7A-810E-9D167EDDAAC8}" type="slidenum">
              <a:rPr lang="en-US"/>
              <a:pPr/>
              <a:t>45</a:t>
            </a:fld>
            <a:endParaRPr lang="en-US"/>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w="9525"/>
        </p:spPr>
        <p:txBody>
          <a:bodyPr/>
          <a:lstStyle/>
          <a:p>
            <a:r>
              <a:rPr lang="en-US" smtClean="0"/>
              <a:t>Rules Committee:  it is in charge of determining under what </a:t>
            </a:r>
            <a:r>
              <a:rPr lang="en-US" i="1" smtClean="0"/>
              <a:t>rule</a:t>
            </a:r>
            <a:r>
              <a:rPr lang="en-US" smtClean="0"/>
              <a:t> other </a:t>
            </a:r>
            <a:r>
              <a:rPr lang="en-US" smtClean="0">
                <a:hlinkClick r:id="rId3" tooltip="Bill (proposed law)"/>
              </a:rPr>
              <a:t>bills</a:t>
            </a:r>
            <a:r>
              <a:rPr lang="en-US" smtClean="0"/>
              <a:t> will come to the floor. As such, it is one of the most powerful committees, and often described as "an arm of the leadership" and as the "traffic cop" of Congress. </a:t>
            </a:r>
          </a:p>
          <a:p>
            <a:r>
              <a:rPr lang="en-US" smtClean="0"/>
              <a:t>Advice &amp; Consent:  nominations, treaties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88BE0CF8-14FC-43B8-9C62-256918A35DC5}" type="slidenum">
              <a:rPr lang="en-US"/>
              <a:pPr/>
              <a:t>61</a:t>
            </a:fld>
            <a:endParaRPr lang="en-US"/>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w="9525"/>
        </p:spPr>
        <p:txBody>
          <a:bodyPr/>
          <a:lstStyle/>
          <a:p>
            <a:pPr>
              <a:buFontTx/>
              <a:buChar char="•"/>
            </a:pPr>
            <a:r>
              <a:rPr lang="en-US" smtClean="0"/>
              <a:t>What is the difference between the debt and the deficit?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37945172-596D-4862-A9F8-00A75C544D7D}" type="slidenum">
              <a:rPr lang="en-US"/>
              <a:pPr/>
              <a:t>62</a:t>
            </a:fld>
            <a:endParaRPr lang="en-US"/>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w="9525"/>
        </p:spPr>
        <p:txBody>
          <a:bodyPr/>
          <a:lstStyle/>
          <a:p>
            <a:pPr>
              <a:buFontTx/>
              <a:buChar char="•"/>
            </a:pPr>
            <a:r>
              <a:rPr lang="en-US" smtClean="0"/>
              <a:t>What are the trends you notice?</a:t>
            </a:r>
          </a:p>
          <a:p>
            <a:pPr>
              <a:buFontTx/>
              <a:buChar char="•"/>
            </a:pPr>
            <a:r>
              <a:rPr lang="en-US" b="1" i="1" smtClean="0"/>
              <a:t>Excise taxes</a:t>
            </a:r>
            <a:r>
              <a:rPr lang="en-US" smtClean="0"/>
              <a:t> are those levied upon the manufacture, transportation, sale, or consumption of a good, e.g., gasoline.</a:t>
            </a:r>
          </a:p>
          <a:p>
            <a:pPr>
              <a:buFontTx/>
              <a:buChar char="•"/>
            </a:pPr>
            <a:r>
              <a:rPr lang="en-US" smtClean="0"/>
              <a:t>About 1/2 (44%)of federal revenue comes from income tax, 1/3 from social insurance taxes,  9% from corporate taxes.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380DD9E6-7E13-47FB-84B1-25FBA22C8E97}" type="slidenum">
              <a:rPr lang="en-US"/>
              <a:pPr/>
              <a:t>63</a:t>
            </a:fld>
            <a:endParaRPr lang="en-US"/>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p:spPr>
        <p:txBody>
          <a:bodyPr/>
          <a:lstStyle/>
          <a:p>
            <a:fld id="{394D27C3-79E4-4172-A2DE-E482DF021A2E}" type="slidenum">
              <a:rPr lang="en-US"/>
              <a:pPr/>
              <a:t>64</a:t>
            </a:fld>
            <a:endParaRPr lang="en-US"/>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w="9525"/>
        </p:spPr>
        <p:txBody>
          <a:bodyPr/>
          <a:lstStyle/>
          <a:p>
            <a:pPr>
              <a:buFontTx/>
              <a:buChar char="•"/>
            </a:pPr>
            <a:r>
              <a:rPr lang="en-US" sz="1000" smtClean="0"/>
              <a:t>Taxes can be used to make citizens’ incomes more nearly or less nearly equal, to encourage or discourage growth in the economy, or promote specific interests. </a:t>
            </a:r>
          </a:p>
          <a:p>
            <a:pPr>
              <a:buFontTx/>
              <a:buChar char="•"/>
            </a:pPr>
            <a:r>
              <a:rPr lang="en-US" sz="1000" smtClean="0"/>
              <a:t>Examples of tax expenditures:</a:t>
            </a:r>
          </a:p>
          <a:p>
            <a:pPr lvl="1">
              <a:buFontTx/>
              <a:buChar char="-"/>
            </a:pPr>
            <a:r>
              <a:rPr lang="en-US" sz="1000" smtClean="0"/>
              <a:t>Deductions for contributions to charities rather than government paying for the charitable works directly.</a:t>
            </a:r>
          </a:p>
          <a:p>
            <a:pPr lvl="1">
              <a:buFontTx/>
              <a:buChar char="-"/>
            </a:pPr>
            <a:r>
              <a:rPr lang="en-US" sz="1000" smtClean="0"/>
              <a:t>- Deductions for mortgage interest to help families buy homes.</a:t>
            </a:r>
          </a:p>
          <a:p>
            <a:pPr lvl="1">
              <a:buFontTx/>
              <a:buChar char="-"/>
            </a:pPr>
            <a:r>
              <a:rPr lang="en-US" sz="1000" smtClean="0"/>
              <a:t>- Deductions for capital investments (new plant &amp; equipment).</a:t>
            </a:r>
          </a:p>
          <a:p>
            <a:pPr>
              <a:buFontTx/>
              <a:buChar char="•"/>
            </a:pPr>
            <a:r>
              <a:rPr lang="en-US" sz="1000" smtClean="0"/>
              <a:t>Tax expenditures benefit middle- and upper-income taxpayers and corporations.</a:t>
            </a:r>
          </a:p>
          <a:p>
            <a:pPr>
              <a:buFontTx/>
              <a:buChar char="•"/>
            </a:pPr>
            <a:r>
              <a:rPr lang="en-US" sz="1000" smtClean="0"/>
              <a:t>Can be seen as loopholes or policy choices subsidizing desired activities.</a:t>
            </a:r>
          </a:p>
          <a:p>
            <a:pPr>
              <a:buFontTx/>
              <a:buChar char="•"/>
            </a:pPr>
            <a:r>
              <a:rPr lang="en-US" sz="1000" smtClean="0"/>
              <a:t>The OMB estimates that the total tax expenditures equal about 1/3 of the government’s federal receipts.</a:t>
            </a:r>
          </a:p>
          <a:p>
            <a:pPr>
              <a:buFontTx/>
              <a:buChar char="•"/>
            </a:pPr>
            <a:r>
              <a:rPr lang="en-US" sz="1000" b="1" smtClean="0"/>
              <a:t>Tax Reduction:</a:t>
            </a:r>
            <a:r>
              <a:rPr lang="en-US" sz="1000" smtClean="0"/>
              <a:t>  Reagan pushed through massive tax cuts, which mainly benefited the rich and corporations.  Many blame the massive deficits in the 1980s and 1990s on these tax cuts, as it is difficult politically to raise taxes or to reduce spending.  Clinton raised taxes on the top 2% in income as well as the top corporate income tax rate.  But George W. again pushed through tax cuts.</a:t>
            </a:r>
          </a:p>
          <a:p>
            <a:pPr>
              <a:buFontTx/>
              <a:buChar char="•"/>
            </a:pPr>
            <a:r>
              <a:rPr lang="en-US" sz="1000" b="1" smtClean="0"/>
              <a:t>Tax Reform:</a:t>
            </a:r>
            <a:r>
              <a:rPr lang="en-US" sz="1000" smtClean="0"/>
              <a:t>  Tax Reform Act of 1986 made sweeping changes, reducing deductions, removed several million low-income individuals form the tax rolls, and reduced the number of tax brackets (categories w/ dif. rates).</a:t>
            </a:r>
          </a:p>
          <a:p>
            <a:pPr>
              <a:buFontTx/>
              <a:buChar char="•"/>
            </a:pPr>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p:spPr>
        <p:txBody>
          <a:bodyPr/>
          <a:lstStyle/>
          <a:p>
            <a:fld id="{203D04A7-609E-4F03-85EC-1282EA0CB516}" type="slidenum">
              <a:rPr lang="en-US"/>
              <a:pPr/>
              <a:t>65</a:t>
            </a:fld>
            <a:endParaRPr lang="en-US"/>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w="9525"/>
        </p:spPr>
        <p:txBody>
          <a:bodyPr/>
          <a:lstStyle/>
          <a:p>
            <a:r>
              <a:rPr lang="en-US" smtClean="0"/>
              <a:t>National Defense accounts for a bout 1/6 of the budget.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p:spPr>
        <p:txBody>
          <a:bodyPr/>
          <a:lstStyle/>
          <a:p>
            <a:fld id="{58B90268-12EF-4C64-97C0-651B7ED04290}" type="slidenum">
              <a:rPr lang="en-US"/>
              <a:pPr/>
              <a:t>66</a:t>
            </a:fld>
            <a:endParaRPr lang="en-US"/>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362D01AB-1DB1-4B5C-B7AA-8FAAB321DDF8}" type="slidenum">
              <a:rPr lang="en-US"/>
              <a:pPr/>
              <a:t>67</a:t>
            </a:fld>
            <a:endParaRPr lang="en-US"/>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w="9525"/>
        </p:spPr>
        <p:txBody>
          <a:bodyPr/>
          <a:lstStyle/>
          <a:p>
            <a:r>
              <a:rPr lang="en-US" b="1" i="1" smtClean="0"/>
              <a:t>Uncontrollable expenditures </a:t>
            </a:r>
            <a:r>
              <a:rPr lang="en-US" smtClean="0"/>
              <a:t> are expenditures that are determined not by a fixed amount of money appropriated by Congress but by how many eligible beneficiaries there are for a program or by previous obligations of the government.  This includes pensions for military personnel , the interest on the national debt, agricultural subsidies, Social Security, Medicare, and any other programs that have been promised for the budget cycle.</a:t>
            </a:r>
            <a:endParaRPr lang="en-US" b="1" i="1" smtClean="0"/>
          </a:p>
          <a:p>
            <a:r>
              <a:rPr lang="en-US" b="1" i="1" smtClean="0"/>
              <a:t>Entitlements</a:t>
            </a:r>
            <a:r>
              <a:rPr lang="en-US" smtClean="0"/>
              <a:t>  are policies for which Congress has obligated itself to pay X level of  benefits to eligible beneficiaries.  If you meet the eligibility requirements, you are </a:t>
            </a:r>
            <a:r>
              <a:rPr lang="en-US" b="1" i="1" smtClean="0"/>
              <a:t>entitled</a:t>
            </a:r>
            <a:r>
              <a:rPr lang="en-US" smtClean="0"/>
              <a:t> to the benefits. (on the handout)</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6ABE545E-4D55-47F5-90F0-7124FEA06522}" type="slidenum">
              <a:rPr lang="en-US"/>
              <a:pPr/>
              <a:t>3</a:t>
            </a:fld>
            <a:endParaRPr lang="en-US"/>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w="9525"/>
        </p:spPr>
        <p:txBody>
          <a:bodyPr/>
          <a:lstStyle/>
          <a:p>
            <a:r>
              <a:rPr lang="en-US" smtClean="0"/>
              <a:t>AP readers read the same question eight hours a day for five days and read over a thousand essays.  Yours could be the last one they pick up…</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p:spPr>
        <p:txBody>
          <a:bodyPr/>
          <a:lstStyle/>
          <a:p>
            <a:fld id="{A050B331-6359-4D4F-93F3-D647B9DEF6B3}" type="slidenum">
              <a:rPr lang="en-US"/>
              <a:pPr/>
              <a:t>71</a:t>
            </a:fld>
            <a:endParaRPr lang="en-US"/>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w="9525"/>
        </p:spPr>
        <p:txBody>
          <a:bodyPr/>
          <a:lstStyle/>
          <a:p>
            <a:r>
              <a:rPr lang="en-US" smtClean="0"/>
              <a:t>General Services Administration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726C25D5-D0EB-46B9-9A97-1CF5534EA123}" type="slidenum">
              <a:rPr lang="en-US"/>
              <a:pPr/>
              <a:t>85</a:t>
            </a:fld>
            <a:endParaRPr lang="en-US"/>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w="9525"/>
        </p:spPr>
        <p:txBody>
          <a:bodyPr/>
          <a:lstStyle/>
          <a:p>
            <a:r>
              <a:rPr lang="en-US"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a:t>
            </a:r>
            <a:r>
              <a:rPr lang="en-US" b="1" u="sng" smtClean="0"/>
              <a:t>nor shall be compelled in any criminal case to be a witness against himself</a:t>
            </a:r>
            <a:r>
              <a:rPr lang="en-US" smtClean="0"/>
              <a:t>, nor be deprived of life, liberty, or property, without due process of law; nor shall private property be taken for public use, without just compensation.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p>
            <a:fld id="{90E103C7-4168-4A48-AEB8-8B226191F972}" type="slidenum">
              <a:rPr lang="en-US"/>
              <a:pPr/>
              <a:t>86</a:t>
            </a:fld>
            <a:endParaRPr lang="en-US"/>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r>
              <a:rPr lang="en-US" dirty="0" smtClean="0"/>
              <a:t>argued that the Bill of Rights protected a "right of privacy" contained in the penumbras of the first eight amendments to the Bill of Rights, as well as the Ninth Amendment: The foregoing cases suggest that specific guarantees in the Bill of Rights have penumbras, formed by emanations from those guarantees that help give them life and substance (citation omitted). Various guarantees create zones of privacy...The Ninth Amendment provides: "The enumeration in the constitution, of certain rights, shall not be construed to deny or disparage others retained by the people." The Court limited its analysis to married couples.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B4F2C65F-B5C3-4928-961F-DF68F34083F1}" type="slidenum">
              <a:rPr lang="en-US"/>
              <a:pPr/>
              <a:t>89</a:t>
            </a:fld>
            <a:endParaRPr lang="en-US"/>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r>
              <a:rPr lang="en-US" i="1" smtClean="0"/>
              <a:t>Santa Clara Pueblo v. Martinez:  strengthened tribal autonomy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DB584685-DF99-43AE-BC4B-54CFD8A87EC3}" type="slidenum">
              <a:rPr lang="en-US"/>
              <a:pPr/>
              <a:t>90</a:t>
            </a:fld>
            <a:endParaRPr lang="en-US"/>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w="9525"/>
        </p:spPr>
        <p:txBody>
          <a:bodyPr/>
          <a:lstStyle/>
          <a:p>
            <a:r>
              <a:rPr lang="en-US" smtClean="0"/>
              <a:t>Reed:  ruled that the administrators of </a:t>
            </a:r>
            <a:r>
              <a:rPr lang="en-US" smtClean="0">
                <a:hlinkClick r:id="rId3" tooltip="Estate (law)"/>
              </a:rPr>
              <a:t>estates</a:t>
            </a:r>
            <a:r>
              <a:rPr lang="en-US" smtClean="0"/>
              <a:t> cannot be named in a way that discriminates between sexes </a:t>
            </a:r>
          </a:p>
          <a:p>
            <a:r>
              <a:rPr lang="en-US" smtClean="0"/>
              <a:t>Craig: statutory or administrative sex classifications had to be subjected to an intermediate standard of judicial review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C9767602-D51F-44E2-A206-E9849471F0F8}" type="slidenum">
              <a:rPr lang="en-US"/>
              <a:pPr/>
              <a:t>91</a:t>
            </a:fld>
            <a:endParaRPr lang="en-US"/>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w="9525"/>
        </p:spPr>
        <p:txBody>
          <a:bodyPr/>
          <a:lstStyle/>
          <a:p>
            <a:r>
              <a:rPr lang="en-US" b="1" i="1" smtClean="0"/>
              <a:t>Bowers v. Hardwick</a:t>
            </a:r>
            <a:r>
              <a:rPr lang="en-US" smtClean="0"/>
              <a:t>, </a:t>
            </a:r>
            <a:r>
              <a:rPr lang="en-US" smtClean="0">
                <a:hlinkClick r:id="rId3"/>
              </a:rPr>
              <a:t>478 U.S. 186</a:t>
            </a:r>
            <a:r>
              <a:rPr lang="en-US" smtClean="0"/>
              <a:t> (</a:t>
            </a:r>
            <a:r>
              <a:rPr lang="en-US" smtClean="0">
                <a:hlinkClick r:id="rId4"/>
              </a:rPr>
              <a:t>1986</a:t>
            </a:r>
            <a:r>
              <a:rPr lang="en-US" smtClean="0"/>
              <a:t>), was a </a:t>
            </a:r>
            <a:r>
              <a:rPr lang="en-US" smtClean="0">
                <a:hlinkClick r:id="rId5"/>
              </a:rPr>
              <a:t>United States Supreme Court</a:t>
            </a:r>
            <a:r>
              <a:rPr lang="en-US" smtClean="0"/>
              <a:t> decision that upheld the constitutionality of a </a:t>
            </a:r>
            <a:r>
              <a:rPr lang="en-US" smtClean="0">
                <a:hlinkClick r:id="rId6"/>
              </a:rPr>
              <a:t>Georgia</a:t>
            </a:r>
            <a:r>
              <a:rPr lang="en-US" smtClean="0"/>
              <a:t> </a:t>
            </a:r>
            <a:r>
              <a:rPr lang="en-US" smtClean="0">
                <a:hlinkClick r:id="rId7"/>
              </a:rPr>
              <a:t>sodomy law</a:t>
            </a:r>
            <a:r>
              <a:rPr lang="en-US" smtClean="0"/>
              <a:t> that criminalized </a:t>
            </a:r>
            <a:r>
              <a:rPr lang="en-US" smtClean="0">
                <a:hlinkClick r:id="rId8"/>
              </a:rPr>
              <a:t>oral</a:t>
            </a:r>
            <a:r>
              <a:rPr lang="en-US" smtClean="0"/>
              <a:t> and anal sex in private between consenting adults. Seventeen years later the Supreme Court directly overruled </a:t>
            </a:r>
            <a:r>
              <a:rPr lang="en-US" i="1" smtClean="0"/>
              <a:t>Bowers</a:t>
            </a:r>
            <a:r>
              <a:rPr lang="en-US" smtClean="0"/>
              <a:t> in </a:t>
            </a:r>
            <a:r>
              <a:rPr lang="en-US" i="1" smtClean="0">
                <a:hlinkClick r:id="rId9"/>
              </a:rPr>
              <a:t>Lawrence v. Texas</a:t>
            </a:r>
            <a:r>
              <a:rPr lang="en-US" smtClean="0"/>
              <a:t>, </a:t>
            </a:r>
            <a:r>
              <a:rPr lang="en-US" smtClean="0">
                <a:hlinkClick r:id="rId10"/>
              </a:rPr>
              <a:t>539 U.S. 558</a:t>
            </a:r>
            <a:r>
              <a:rPr lang="en-US" smtClean="0"/>
              <a:t> (</a:t>
            </a:r>
            <a:r>
              <a:rPr lang="en-US" smtClean="0">
                <a:hlinkClick r:id="rId11"/>
              </a:rPr>
              <a:t>2003</a:t>
            </a:r>
            <a:r>
              <a:rPr lang="en-US" smtClean="0"/>
              <a:t>), and held that such laws are unconstitutional.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p:spPr>
        <p:txBody>
          <a:bodyPr/>
          <a:lstStyle/>
          <a:p>
            <a:fld id="{F294CCB2-C71B-4D81-A653-075153D88D35}" type="slidenum">
              <a:rPr lang="en-US"/>
              <a:pPr/>
              <a:t>92</a:t>
            </a:fld>
            <a:endParaRPr lang="en-US"/>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r>
              <a:rPr lang="en-US" smtClean="0"/>
              <a:t>Bakke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06F00C87-615B-46A4-90F6-02E75E994220}" type="slidenum">
              <a:rPr lang="en-US"/>
              <a:pPr/>
              <a:t>5</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5A3BDD2D-08D3-4CAF-BB87-0768A9D70657}" type="slidenum">
              <a:rPr lang="en-US"/>
              <a:pPr/>
              <a:t>7</a:t>
            </a:fld>
            <a:endParaRPr lang="en-US"/>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8B16CD70-0FB0-4855-8523-5A7E987E77C8}" type="slidenum">
              <a:rPr lang="en-US"/>
              <a:pPr/>
              <a:t>10</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w="9525"/>
        </p:spPr>
        <p:txBody>
          <a:bodyPr/>
          <a:lstStyle/>
          <a:p>
            <a:r>
              <a:rPr lang="en-US" smtClean="0"/>
              <a:t>Articles of Confederation</a:t>
            </a:r>
          </a:p>
          <a:p>
            <a:r>
              <a:rPr lang="en-US" smtClean="0"/>
              <a:t>􀁼 Each state retains its sovereignty,</a:t>
            </a:r>
          </a:p>
          <a:p>
            <a:r>
              <a:rPr lang="en-US" smtClean="0"/>
              <a:t>freedom, &amp; independence</a:t>
            </a:r>
          </a:p>
          <a:p>
            <a:r>
              <a:rPr lang="en-US" smtClean="0"/>
              <a:t>􀁼 Unicameral Congress (one vote per</a:t>
            </a:r>
          </a:p>
          <a:p>
            <a:r>
              <a:rPr lang="en-US" smtClean="0"/>
              <a:t>state)</a:t>
            </a:r>
          </a:p>
          <a:p>
            <a:r>
              <a:rPr lang="en-US" smtClean="0"/>
              <a:t>􀁼 No Executive</a:t>
            </a:r>
          </a:p>
          <a:p>
            <a:r>
              <a:rPr lang="en-US" smtClean="0"/>
              <a:t>􀁼 No Federal Judiciary (courts @</a:t>
            </a:r>
          </a:p>
          <a:p>
            <a:r>
              <a:rPr lang="en-US" smtClean="0"/>
              <a:t>state level)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4B9179A5-8812-409A-BCAC-BBEB30533FE8}" type="slidenum">
              <a:rPr lang="en-US"/>
              <a:pPr/>
              <a:t>11</a:t>
            </a:fld>
            <a:endParaRPr lang="en-US"/>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w="9525"/>
        </p:spPr>
        <p:txBody>
          <a:bodyPr/>
          <a:lstStyle/>
          <a:p>
            <a:r>
              <a:rPr lang="en-US" smtClean="0"/>
              <a:t>New Jersey:  equal representation</a:t>
            </a:r>
          </a:p>
          <a:p>
            <a:r>
              <a:rPr lang="en-US" smtClean="0"/>
              <a:t>Virginia:  pop</a:t>
            </a:r>
          </a:p>
          <a:p>
            <a:r>
              <a:rPr lang="en-US" smtClean="0"/>
              <a:t>Connecticut:  both</a:t>
            </a:r>
          </a:p>
          <a:p>
            <a:r>
              <a:rPr lang="en-US" smtClean="0"/>
              <a:t>Slavery:  stopped importation after 1808, 3/5</a:t>
            </a:r>
            <a:r>
              <a:rPr lang="en-US" baseline="30000" smtClean="0"/>
              <a:t>th</a:t>
            </a:r>
            <a:r>
              <a:rPr lang="en-US" smtClean="0"/>
              <a:t> compromise, otherwise silent on slavery</a:t>
            </a:r>
          </a:p>
          <a:p>
            <a:r>
              <a:rPr lang="en-US" smtClean="0"/>
              <a:t>Equality:  universal suffrage or restricted?:  allowed states to decide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84C6C67D-A02C-40D9-8FC2-5DAF25A316EA}" type="slidenum">
              <a:rPr lang="en-US"/>
              <a:pPr/>
              <a:t>13</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r>
              <a:rPr lang="en-US" b="1" smtClean="0"/>
              <a:t>Examples of Checks/Balances: veto, veto override, appointment and confirmation, treaty-making and ratification, defense funding and Commander-In-Chief.</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8AFC2EC5-9705-470E-925D-EFE16F395B23}" type="slidenum">
              <a:rPr lang="en-US"/>
              <a:pPr/>
              <a:t>17</a:t>
            </a:fld>
            <a:endParaRPr lang="en-US"/>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pPr marL="304800" indent="-304800"/>
            <a:r>
              <a:rPr lang="en-US" smtClean="0"/>
              <a:t>Judicial review.</a:t>
            </a:r>
          </a:p>
          <a:p>
            <a:pPr marL="762000" lvl="1" indent="-304800"/>
            <a:r>
              <a:rPr lang="en-US" smtClean="0"/>
              <a:t>Power of courts to strike down laws or governmental actions.</a:t>
            </a:r>
          </a:p>
          <a:p>
            <a:pPr marL="762000" lvl="1" indent="-304800"/>
            <a:r>
              <a:rPr lang="en-US" smtClean="0"/>
              <a:t>Not explicitly provided for in Const., but Const, written in broad terms </a:t>
            </a:r>
            <a:r>
              <a:rPr lang="en-US" smtClean="0">
                <a:sym typeface="Wingdings" pitchFamily="2" charset="2"/>
              </a:rPr>
              <a:t></a:t>
            </a:r>
            <a:r>
              <a:rPr lang="en-US" smtClean="0"/>
              <a:t>  need for interpretation </a:t>
            </a:r>
            <a:r>
              <a:rPr lang="en-US" smtClean="0">
                <a:sym typeface="Wingdings" pitchFamily="2" charset="2"/>
              </a:rPr>
              <a:t></a:t>
            </a:r>
            <a:r>
              <a:rPr lang="en-US" smtClean="0"/>
              <a:t>  this most logically falls to the courts. </a:t>
            </a:r>
            <a:endParaRPr lang="en-US" b="1" smtClean="0"/>
          </a:p>
          <a:p>
            <a:pPr marL="762000" lvl="1" indent="-304800"/>
            <a:r>
              <a:rPr lang="en-US" b="1" smtClean="0"/>
              <a:t>Established by Marbury v. Madison, 1803</a:t>
            </a:r>
            <a:r>
              <a:rPr lang="en-US"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1CB5EDE6-69E8-4739-9FAD-A28CC3D25DD3}" type="slidenum">
              <a:rPr lang="en-US"/>
              <a:pPr/>
              <a:t>20</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pPr marL="1143000" lvl="2" indent="-228600"/>
            <a:r>
              <a:rPr lang="en-US" smtClean="0"/>
              <a:t>Massachusetts Supreme Court legalized gay marriage in 2004. If a gay coupled is married in MA, this clause suggests that other states must recognize the marriage.</a:t>
            </a:r>
          </a:p>
          <a:p>
            <a:pPr marL="1143000" lvl="2" indent="-228600"/>
            <a:r>
              <a:rPr lang="en-US" smtClean="0"/>
              <a:t>However, in the 1990s Congress passed the Defense of Marriage Act, which allowed each state to define marriage, and in effect not recognize gay marriage if the state defined marriage as the union of a man and a woman.</a:t>
            </a:r>
          </a:p>
          <a:p>
            <a:pPr marL="1143000" lvl="2" indent="-228600"/>
            <a:r>
              <a:rPr lang="en-US" smtClean="0"/>
              <a:t>These laws/definitions are now being challenged as discriminatory.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7373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7373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235D5B4D-0709-499D-8489-15701AE3AE2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E460A-7287-4DB1-8362-98F057828C5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ABEC05-3084-4BE8-B1CC-4D2785DEF93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EF089-0834-44AC-94F7-114D1F741EBC}"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0FF4F-D34D-4088-86AC-61636CFE875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FB9AB3A-8D30-44B4-BEBA-CEDDCAC3B7A3}"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A5B4C-E7C7-4557-8F88-88B0F8E2E36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B5336-21BB-45A2-9AA3-DB003EC5A31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C04F2-67AE-4510-8D1B-307F4A024E3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A54B4-47D6-4D08-B94B-FF2F32EAF22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11C12B-B63C-4ED9-AA30-3CA2A55CA2A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B157F0-B4C6-4CF1-ACA0-B3496F5470F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D79BA3-3330-4987-8431-7AF738EC848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C10CE-63CE-4A0C-BC73-1B0ACAEBCC0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84AE7-6FC0-472C-BE4E-FD16125E2F7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727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7271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2E8FD486-B859-4696-8125-89AC27BF50FB}" type="slidenum">
              <a:rPr lang="en-US"/>
              <a:pPr>
                <a:defRPr/>
              </a:pPr>
              <a:t>‹#›</a:t>
            </a:fld>
            <a:endParaRPr lang="en-US"/>
          </a:p>
        </p:txBody>
      </p:sp>
      <p:sp>
        <p:nvSpPr>
          <p:cNvPr id="7271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271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7271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271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9"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685800" y="2043113"/>
            <a:ext cx="7772400" cy="769937"/>
          </a:xfrm>
        </p:spPr>
        <p:txBody>
          <a:bodyPr/>
          <a:lstStyle/>
          <a:p>
            <a:pPr eaLnBrk="1" hangingPunct="1"/>
            <a:r>
              <a:rPr lang="en-US" smtClean="0"/>
              <a:t>AP Government Review</a:t>
            </a:r>
          </a:p>
        </p:txBody>
      </p:sp>
      <p:sp>
        <p:nvSpPr>
          <p:cNvPr id="19459" name="Rectangle 5"/>
          <p:cNvSpPr>
            <a:spLocks noGrp="1" noChangeArrowheads="1"/>
          </p:cNvSpPr>
          <p:nvPr>
            <p:ph type="subTitle" idx="1"/>
          </p:nvPr>
        </p:nvSpPr>
        <p:spPr>
          <a:xfrm>
            <a:off x="1371600" y="3300441"/>
            <a:ext cx="6400800" cy="2209800"/>
          </a:xfrm>
        </p:spPr>
        <p:txBody>
          <a:bodyPr/>
          <a:lstStyle/>
          <a:p>
            <a:pPr eaLnBrk="1" hangingPunct="1"/>
            <a:r>
              <a:rPr 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The Government That Failed</a:t>
            </a:r>
          </a:p>
        </p:txBody>
      </p:sp>
      <p:sp>
        <p:nvSpPr>
          <p:cNvPr id="26627" name="Rectangle 3"/>
          <p:cNvSpPr>
            <a:spLocks noGrp="1" noChangeArrowheads="1"/>
          </p:cNvSpPr>
          <p:nvPr>
            <p:ph type="body" idx="1"/>
          </p:nvPr>
        </p:nvSpPr>
        <p:spPr/>
        <p:txBody>
          <a:bodyPr/>
          <a:lstStyle/>
          <a:p>
            <a:pPr eaLnBrk="1" hangingPunct="1">
              <a:lnSpc>
                <a:spcPct val="90000"/>
              </a:lnSpc>
            </a:pPr>
            <a:r>
              <a:rPr lang="en-US" sz="2400" smtClean="0"/>
              <a:t>Economic Turmoil</a:t>
            </a:r>
          </a:p>
          <a:p>
            <a:pPr lvl="1" eaLnBrk="1" hangingPunct="1">
              <a:lnSpc>
                <a:spcPct val="90000"/>
              </a:lnSpc>
            </a:pPr>
            <a:r>
              <a:rPr lang="en-US" sz="2000" smtClean="0"/>
              <a:t>States had different currencies</a:t>
            </a:r>
          </a:p>
          <a:p>
            <a:pPr lvl="1" eaLnBrk="1" hangingPunct="1">
              <a:lnSpc>
                <a:spcPct val="90000"/>
              </a:lnSpc>
            </a:pPr>
            <a:r>
              <a:rPr lang="en-US" sz="2000" smtClean="0"/>
              <a:t>States had laws that favored debtors</a:t>
            </a:r>
          </a:p>
          <a:p>
            <a:pPr eaLnBrk="1" hangingPunct="1">
              <a:lnSpc>
                <a:spcPct val="90000"/>
              </a:lnSpc>
            </a:pPr>
            <a:r>
              <a:rPr lang="en-US" sz="2400" b="1" i="1" smtClean="0">
                <a:solidFill>
                  <a:srgbClr val="0066FF"/>
                </a:solidFill>
              </a:rPr>
              <a:t>Shays’ Rebellion</a:t>
            </a:r>
          </a:p>
          <a:p>
            <a:pPr lvl="1" eaLnBrk="1" hangingPunct="1">
              <a:lnSpc>
                <a:spcPct val="90000"/>
              </a:lnSpc>
            </a:pPr>
            <a:r>
              <a:rPr lang="en-US" sz="2000" smtClean="0"/>
              <a:t>A series of attacks on courthouses by a small band of farmers led by Revolutionary War Captain Daniel Shays to block foreclosure proceedings.</a:t>
            </a:r>
          </a:p>
          <a:p>
            <a:pPr eaLnBrk="1" hangingPunct="1">
              <a:lnSpc>
                <a:spcPct val="90000"/>
              </a:lnSpc>
            </a:pPr>
            <a:r>
              <a:rPr lang="en-US" sz="2400" b="1" i="1" smtClean="0">
                <a:solidFill>
                  <a:srgbClr val="0066FF"/>
                </a:solidFill>
              </a:rPr>
              <a:t>Articles of Confederation</a:t>
            </a:r>
          </a:p>
          <a:p>
            <a:pPr lvl="1" eaLnBrk="1" hangingPunct="1">
              <a:lnSpc>
                <a:spcPct val="90000"/>
              </a:lnSpc>
            </a:pPr>
            <a:r>
              <a:rPr lang="en-US" sz="1800" smtClean="0"/>
              <a:t>Each state retains its sovereignty, freedom, &amp; independence</a:t>
            </a:r>
          </a:p>
          <a:p>
            <a:pPr lvl="1" eaLnBrk="1" hangingPunct="1">
              <a:lnSpc>
                <a:spcPct val="90000"/>
              </a:lnSpc>
            </a:pPr>
            <a:r>
              <a:rPr lang="en-US" sz="1800" smtClean="0"/>
              <a:t>Unicameral Congress (w/one vote per state)</a:t>
            </a:r>
          </a:p>
          <a:p>
            <a:pPr lvl="1" eaLnBrk="1" hangingPunct="1">
              <a:lnSpc>
                <a:spcPct val="90000"/>
              </a:lnSpc>
            </a:pPr>
            <a:r>
              <a:rPr lang="en-US" sz="1800" smtClean="0"/>
              <a:t>No Executive</a:t>
            </a:r>
          </a:p>
          <a:p>
            <a:pPr lvl="1" eaLnBrk="1" hangingPunct="1">
              <a:lnSpc>
                <a:spcPct val="90000"/>
              </a:lnSpc>
            </a:pPr>
            <a:r>
              <a:rPr lang="en-US" sz="1800" smtClean="0"/>
              <a:t>No Federal Judiciary (courts @ state level)</a:t>
            </a:r>
            <a:endParaRPr lang="en-US" sz="200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Living on Borrowed Time: Social Security</a:t>
            </a:r>
          </a:p>
        </p:txBody>
      </p:sp>
      <p:sp>
        <p:nvSpPr>
          <p:cNvPr id="104451" name="Rectangle 3"/>
          <p:cNvSpPr>
            <a:spLocks noGrp="1" noChangeArrowheads="1"/>
          </p:cNvSpPr>
          <p:nvPr>
            <p:ph type="body" idx="1"/>
          </p:nvPr>
        </p:nvSpPr>
        <p:spPr>
          <a:xfrm>
            <a:off x="503238" y="1557338"/>
            <a:ext cx="8640762" cy="5075237"/>
          </a:xfrm>
        </p:spPr>
        <p:txBody>
          <a:bodyPr/>
          <a:lstStyle/>
          <a:p>
            <a:pPr eaLnBrk="1" hangingPunct="1">
              <a:lnSpc>
                <a:spcPct val="80000"/>
              </a:lnSpc>
            </a:pPr>
            <a:r>
              <a:rPr lang="en-US" sz="2400" smtClean="0"/>
              <a:t>The New Deal, the Elderly, and the Growth of Social Security</a:t>
            </a:r>
          </a:p>
          <a:p>
            <a:pPr lvl="1" eaLnBrk="1" hangingPunct="1">
              <a:lnSpc>
                <a:spcPct val="80000"/>
              </a:lnSpc>
            </a:pPr>
            <a:r>
              <a:rPr lang="en-US" sz="2000" b="1" i="1" smtClean="0">
                <a:solidFill>
                  <a:srgbClr val="0066FF"/>
                </a:solidFill>
              </a:rPr>
              <a:t>Social Security</a:t>
            </a:r>
            <a:r>
              <a:rPr lang="en-US" sz="2000" smtClean="0"/>
              <a:t> has grown rapidly since 1935, adding </a:t>
            </a:r>
            <a:r>
              <a:rPr lang="en-US" sz="2000" b="1" i="1" smtClean="0">
                <a:solidFill>
                  <a:srgbClr val="0066FF"/>
                </a:solidFill>
              </a:rPr>
              <a:t>Medicare</a:t>
            </a:r>
            <a:r>
              <a:rPr lang="en-US" sz="2000" smtClean="0"/>
              <a:t> in 1965.</a:t>
            </a:r>
          </a:p>
          <a:p>
            <a:pPr lvl="1" eaLnBrk="1" hangingPunct="1">
              <a:lnSpc>
                <a:spcPct val="80000"/>
              </a:lnSpc>
            </a:pPr>
            <a:r>
              <a:rPr lang="en-US" sz="2000" smtClean="0"/>
              <a:t>Employers and employees contribute to the Social Security Trust Fund.</a:t>
            </a:r>
          </a:p>
          <a:p>
            <a:pPr lvl="1" eaLnBrk="1" hangingPunct="1">
              <a:lnSpc>
                <a:spcPct val="80000"/>
              </a:lnSpc>
            </a:pPr>
            <a:r>
              <a:rPr lang="en-US" sz="2000" smtClean="0"/>
              <a:t>The Trust Fund is used to pay benefits.</a:t>
            </a:r>
          </a:p>
          <a:p>
            <a:pPr lvl="1" eaLnBrk="1" hangingPunct="1">
              <a:lnSpc>
                <a:spcPct val="80000"/>
              </a:lnSpc>
            </a:pPr>
            <a:r>
              <a:rPr lang="en-US" sz="2000" smtClean="0"/>
              <a:t>The ratio of workers to beneficiaries is narrowing. The Trust Fund will soon be in the red.</a:t>
            </a:r>
          </a:p>
          <a:p>
            <a:pPr eaLnBrk="1" hangingPunct="1">
              <a:lnSpc>
                <a:spcPct val="80000"/>
              </a:lnSpc>
            </a:pPr>
            <a:r>
              <a:rPr lang="en-US" sz="2400" smtClean="0"/>
              <a:t>The Future of Social Security</a:t>
            </a:r>
          </a:p>
          <a:p>
            <a:pPr lvl="1" eaLnBrk="1" hangingPunct="1">
              <a:lnSpc>
                <a:spcPct val="80000"/>
              </a:lnSpc>
            </a:pPr>
            <a:r>
              <a:rPr lang="en-US" sz="2000" smtClean="0"/>
              <a:t>The number of Social Security contributors (workers) is growing slowly, the number of recipients (retired) is growing rapidly.</a:t>
            </a:r>
          </a:p>
          <a:p>
            <a:pPr lvl="1" eaLnBrk="1" hangingPunct="1">
              <a:lnSpc>
                <a:spcPct val="80000"/>
              </a:lnSpc>
            </a:pPr>
            <a:r>
              <a:rPr lang="en-US" sz="2000" smtClean="0"/>
              <a:t>At some time, payouts will exceed income.</a:t>
            </a:r>
          </a:p>
          <a:p>
            <a:pPr lvl="1" eaLnBrk="1" hangingPunct="1">
              <a:lnSpc>
                <a:spcPct val="80000"/>
              </a:lnSpc>
            </a:pPr>
            <a:r>
              <a:rPr lang="en-US" sz="2000" smtClean="0"/>
              <a:t>Solutions of cutting benefits or raising taxes are hard choices.</a:t>
            </a:r>
          </a:p>
          <a:p>
            <a:pPr lvl="1" eaLnBrk="1" hangingPunct="1">
              <a:lnSpc>
                <a:spcPct val="80000"/>
              </a:lnSpc>
            </a:pPr>
            <a:r>
              <a:rPr lang="en-US" sz="2000" smtClean="0"/>
              <a:t>Republicans favor privatizing Social Security.</a:t>
            </a:r>
            <a:endParaRPr lang="en-US" sz="2000" b="1"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Health Care Policy</a:t>
            </a:r>
          </a:p>
        </p:txBody>
      </p:sp>
      <p:sp>
        <p:nvSpPr>
          <p:cNvPr id="105475" name="Rectangle 3"/>
          <p:cNvSpPr>
            <a:spLocks noGrp="1" noChangeArrowheads="1"/>
          </p:cNvSpPr>
          <p:nvPr>
            <p:ph type="body" idx="1"/>
          </p:nvPr>
        </p:nvSpPr>
        <p:spPr>
          <a:xfrm>
            <a:off x="395288" y="1484313"/>
            <a:ext cx="8424862" cy="4932362"/>
          </a:xfrm>
        </p:spPr>
        <p:txBody>
          <a:bodyPr/>
          <a:lstStyle/>
          <a:p>
            <a:pPr eaLnBrk="1" hangingPunct="1">
              <a:lnSpc>
                <a:spcPct val="80000"/>
              </a:lnSpc>
            </a:pPr>
            <a:r>
              <a:rPr lang="en-US" sz="1800" smtClean="0"/>
              <a:t>The Health of Americans</a:t>
            </a:r>
          </a:p>
          <a:p>
            <a:pPr lvl="1" eaLnBrk="1" hangingPunct="1">
              <a:lnSpc>
                <a:spcPct val="80000"/>
              </a:lnSpc>
            </a:pPr>
            <a:r>
              <a:rPr lang="en-US" sz="1600" smtClean="0"/>
              <a:t>Americans generally lag behind in some key health statistics</a:t>
            </a:r>
          </a:p>
          <a:p>
            <a:pPr lvl="1" eaLnBrk="1" hangingPunct="1">
              <a:lnSpc>
                <a:spcPct val="80000"/>
              </a:lnSpc>
            </a:pPr>
            <a:r>
              <a:rPr lang="en-US" sz="1600" smtClean="0"/>
              <a:t>Specifically a lower life expectancy and higher infant mortality rate.</a:t>
            </a:r>
          </a:p>
          <a:p>
            <a:pPr eaLnBrk="1" hangingPunct="1">
              <a:lnSpc>
                <a:spcPct val="80000"/>
              </a:lnSpc>
            </a:pPr>
            <a:r>
              <a:rPr lang="en-US" sz="1800" smtClean="0"/>
              <a:t>The Cost of Health Care</a:t>
            </a:r>
          </a:p>
          <a:p>
            <a:pPr lvl="1" eaLnBrk="1" hangingPunct="1">
              <a:lnSpc>
                <a:spcPct val="80000"/>
              </a:lnSpc>
            </a:pPr>
            <a:r>
              <a:rPr lang="en-US" sz="1600" smtClean="0"/>
              <a:t>Americans spend more than any other country.</a:t>
            </a:r>
          </a:p>
          <a:p>
            <a:pPr lvl="1" eaLnBrk="1" hangingPunct="1">
              <a:lnSpc>
                <a:spcPct val="80000"/>
              </a:lnSpc>
            </a:pPr>
            <a:r>
              <a:rPr lang="en-US" sz="1600" smtClean="0"/>
              <a:t>Reasons for high costs: private insurance pays much of the cost, emphasis on new and expensive technology, increase in malpractice suits results in “defensive medicine.”</a:t>
            </a:r>
          </a:p>
          <a:p>
            <a:pPr eaLnBrk="1" hangingPunct="1">
              <a:lnSpc>
                <a:spcPct val="80000"/>
              </a:lnSpc>
            </a:pPr>
            <a:r>
              <a:rPr lang="en-US" sz="1800" smtClean="0"/>
              <a:t>Uneven Coverage, Uneven Care</a:t>
            </a:r>
          </a:p>
          <a:p>
            <a:pPr lvl="1" eaLnBrk="1" hangingPunct="1">
              <a:lnSpc>
                <a:spcPct val="80000"/>
              </a:lnSpc>
            </a:pPr>
            <a:r>
              <a:rPr lang="en-US" sz="1600" smtClean="0"/>
              <a:t>Health Insurance</a:t>
            </a:r>
          </a:p>
          <a:p>
            <a:pPr lvl="2" eaLnBrk="1" hangingPunct="1">
              <a:lnSpc>
                <a:spcPct val="80000"/>
              </a:lnSpc>
            </a:pPr>
            <a:r>
              <a:rPr lang="en-US" sz="1400" smtClean="0"/>
              <a:t>About 43 million Americans have no health insurance.</a:t>
            </a:r>
          </a:p>
          <a:p>
            <a:pPr lvl="2" eaLnBrk="1" hangingPunct="1">
              <a:lnSpc>
                <a:spcPct val="80000"/>
              </a:lnSpc>
            </a:pPr>
            <a:r>
              <a:rPr lang="en-US" sz="1400" smtClean="0"/>
              <a:t>Often linked to having a job - lose the job, lose the health insurance.</a:t>
            </a:r>
          </a:p>
          <a:p>
            <a:pPr lvl="2" eaLnBrk="1" hangingPunct="1">
              <a:lnSpc>
                <a:spcPct val="80000"/>
              </a:lnSpc>
            </a:pPr>
            <a:r>
              <a:rPr lang="en-US" sz="1400" smtClean="0"/>
              <a:t>Health insurance is closely tied to race and income.</a:t>
            </a:r>
          </a:p>
          <a:p>
            <a:pPr eaLnBrk="1" hangingPunct="1">
              <a:lnSpc>
                <a:spcPct val="80000"/>
              </a:lnSpc>
            </a:pPr>
            <a:r>
              <a:rPr lang="en-US" sz="1800" smtClean="0"/>
              <a:t>The Role of Government in Health Care</a:t>
            </a:r>
          </a:p>
          <a:p>
            <a:pPr lvl="1" eaLnBrk="1" hangingPunct="1">
              <a:lnSpc>
                <a:spcPct val="80000"/>
              </a:lnSpc>
            </a:pPr>
            <a:r>
              <a:rPr lang="en-US" sz="1600" smtClean="0"/>
              <a:t>Government in the United States has the smallest role.</a:t>
            </a:r>
          </a:p>
          <a:p>
            <a:pPr lvl="1" eaLnBrk="1" hangingPunct="1">
              <a:lnSpc>
                <a:spcPct val="80000"/>
              </a:lnSpc>
            </a:pPr>
            <a:r>
              <a:rPr lang="en-US" sz="1600" b="1" i="1" smtClean="0">
                <a:solidFill>
                  <a:srgbClr val="0066FF"/>
                </a:solidFill>
              </a:rPr>
              <a:t>Medicare</a:t>
            </a:r>
            <a:r>
              <a:rPr lang="en-US" sz="1600" smtClean="0"/>
              <a:t>: provides hospitalization insurance for elderly and optional coverage for other medical expenses.</a:t>
            </a:r>
          </a:p>
          <a:p>
            <a:pPr lvl="1" eaLnBrk="1" hangingPunct="1">
              <a:lnSpc>
                <a:spcPct val="80000"/>
              </a:lnSpc>
            </a:pPr>
            <a:r>
              <a:rPr lang="en-US" sz="1600" b="1" i="1" smtClean="0">
                <a:solidFill>
                  <a:srgbClr val="0066FF"/>
                </a:solidFill>
              </a:rPr>
              <a:t>Medicaid</a:t>
            </a:r>
            <a:r>
              <a:rPr lang="en-US" sz="1600" smtClean="0"/>
              <a:t>: public assistance program to provide health care for the poor. Paid for by national and state governments.</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Environmental Policy</a:t>
            </a:r>
          </a:p>
        </p:txBody>
      </p:sp>
      <p:sp>
        <p:nvSpPr>
          <p:cNvPr id="106499" name="Rectangle 3"/>
          <p:cNvSpPr>
            <a:spLocks noGrp="1" noChangeArrowheads="1"/>
          </p:cNvSpPr>
          <p:nvPr>
            <p:ph type="body" idx="1"/>
          </p:nvPr>
        </p:nvSpPr>
        <p:spPr>
          <a:xfrm>
            <a:off x="468313" y="1600200"/>
            <a:ext cx="8218487" cy="5257800"/>
          </a:xfrm>
        </p:spPr>
        <p:txBody>
          <a:bodyPr/>
          <a:lstStyle/>
          <a:p>
            <a:pPr eaLnBrk="1" hangingPunct="1">
              <a:lnSpc>
                <a:spcPct val="80000"/>
              </a:lnSpc>
            </a:pPr>
            <a:r>
              <a:rPr lang="en-US" sz="2400" smtClean="0"/>
              <a:t>Environmental Policies in America</a:t>
            </a:r>
          </a:p>
          <a:p>
            <a:pPr lvl="1" eaLnBrk="1" hangingPunct="1">
              <a:lnSpc>
                <a:spcPct val="80000"/>
              </a:lnSpc>
            </a:pPr>
            <a:r>
              <a:rPr lang="en-US" sz="2000" smtClean="0"/>
              <a:t>Environmental Impacts.</a:t>
            </a:r>
          </a:p>
          <a:p>
            <a:pPr lvl="2" eaLnBrk="1" hangingPunct="1">
              <a:lnSpc>
                <a:spcPct val="80000"/>
              </a:lnSpc>
            </a:pPr>
            <a:r>
              <a:rPr lang="en-US" sz="1800" smtClean="0"/>
              <a:t>Environmental Impact Statements: report that specifies likely environmental impact of a proposed action - filed with the EPA.</a:t>
            </a:r>
          </a:p>
          <a:p>
            <a:pPr lvl="2" eaLnBrk="1" hangingPunct="1">
              <a:lnSpc>
                <a:spcPct val="80000"/>
              </a:lnSpc>
            </a:pPr>
            <a:r>
              <a:rPr lang="en-US" sz="1800" smtClean="0"/>
              <a:t>Used by environmental groups to challenge and delay projects they object to.</a:t>
            </a:r>
          </a:p>
          <a:p>
            <a:pPr lvl="1" eaLnBrk="1" hangingPunct="1">
              <a:lnSpc>
                <a:spcPct val="80000"/>
              </a:lnSpc>
            </a:pPr>
            <a:r>
              <a:rPr lang="en-US" sz="2000" smtClean="0"/>
              <a:t>Clean Air.</a:t>
            </a:r>
          </a:p>
          <a:p>
            <a:pPr lvl="2" eaLnBrk="1" hangingPunct="1">
              <a:lnSpc>
                <a:spcPct val="80000"/>
              </a:lnSpc>
            </a:pPr>
            <a:r>
              <a:rPr lang="en-US" sz="1800" smtClean="0"/>
              <a:t>Clean Air Act of 1970: reduce auto pollution.</a:t>
            </a:r>
          </a:p>
          <a:p>
            <a:pPr lvl="2" eaLnBrk="1" hangingPunct="1">
              <a:lnSpc>
                <a:spcPct val="80000"/>
              </a:lnSpc>
            </a:pPr>
            <a:r>
              <a:rPr lang="en-US" sz="1800" smtClean="0"/>
              <a:t>1990 amendments allowed emissions trading.</a:t>
            </a:r>
          </a:p>
          <a:p>
            <a:pPr eaLnBrk="1" hangingPunct="1">
              <a:lnSpc>
                <a:spcPct val="80000"/>
              </a:lnSpc>
            </a:pPr>
            <a:r>
              <a:rPr lang="en-US" sz="2400" smtClean="0"/>
              <a:t>Environmental Policies in America</a:t>
            </a:r>
          </a:p>
          <a:p>
            <a:pPr lvl="1" eaLnBrk="1" hangingPunct="1">
              <a:lnSpc>
                <a:spcPct val="80000"/>
              </a:lnSpc>
            </a:pPr>
            <a:r>
              <a:rPr lang="en-US" sz="2000" smtClean="0"/>
              <a:t>Clean Water.</a:t>
            </a:r>
          </a:p>
          <a:p>
            <a:pPr lvl="2" eaLnBrk="1" hangingPunct="1">
              <a:lnSpc>
                <a:spcPct val="80000"/>
              </a:lnSpc>
            </a:pPr>
            <a:r>
              <a:rPr lang="en-US" sz="1800" smtClean="0"/>
              <a:t>Water Pollution Control Act of 1972: intended to clean up the nation’s rivers and lakes requiring the use of pollution control technology.</a:t>
            </a:r>
          </a:p>
          <a:p>
            <a:pPr lvl="2" eaLnBrk="1" hangingPunct="1">
              <a:lnSpc>
                <a:spcPct val="80000"/>
              </a:lnSpc>
            </a:pPr>
            <a:r>
              <a:rPr lang="en-US" sz="1800" smtClean="0"/>
              <a:t>Has helped reclaim numerous rivers and lakes since its passage.</a:t>
            </a:r>
          </a:p>
          <a:p>
            <a:pPr lvl="2" eaLnBrk="1" hangingPunct="1">
              <a:lnSpc>
                <a:spcPct val="80000"/>
              </a:lnSpc>
            </a:pPr>
            <a:r>
              <a:rPr lang="en-US" sz="1800" smtClean="0"/>
              <a:t>But it misses “runoff” pollution from city streets and other areas.</a:t>
            </a:r>
          </a:p>
          <a:p>
            <a:pPr lvl="2"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Environmental Policy</a:t>
            </a:r>
          </a:p>
        </p:txBody>
      </p:sp>
      <p:sp>
        <p:nvSpPr>
          <p:cNvPr id="107523" name="Rectangle 3"/>
          <p:cNvSpPr>
            <a:spLocks noGrp="1" noChangeArrowheads="1"/>
          </p:cNvSpPr>
          <p:nvPr>
            <p:ph type="body" idx="1"/>
          </p:nvPr>
        </p:nvSpPr>
        <p:spPr>
          <a:xfrm>
            <a:off x="576263" y="1484313"/>
            <a:ext cx="8316912" cy="5148262"/>
          </a:xfrm>
        </p:spPr>
        <p:txBody>
          <a:bodyPr/>
          <a:lstStyle/>
          <a:p>
            <a:pPr eaLnBrk="1" hangingPunct="1">
              <a:lnSpc>
                <a:spcPct val="90000"/>
              </a:lnSpc>
            </a:pPr>
            <a:r>
              <a:rPr lang="en-US" sz="2400" smtClean="0"/>
              <a:t>Environmental Policies in America</a:t>
            </a:r>
          </a:p>
          <a:p>
            <a:pPr lvl="1" eaLnBrk="1" hangingPunct="1">
              <a:lnSpc>
                <a:spcPct val="90000"/>
              </a:lnSpc>
            </a:pPr>
            <a:r>
              <a:rPr lang="en-US" sz="2000" smtClean="0"/>
              <a:t>Wilderness Preservation</a:t>
            </a:r>
          </a:p>
          <a:p>
            <a:pPr lvl="2" eaLnBrk="1" hangingPunct="1">
              <a:lnSpc>
                <a:spcPct val="90000"/>
              </a:lnSpc>
            </a:pPr>
            <a:r>
              <a:rPr lang="en-US" sz="1800" smtClean="0"/>
              <a:t>The U.S. is a world leader in wilderness preservation.</a:t>
            </a:r>
          </a:p>
          <a:p>
            <a:pPr lvl="2" eaLnBrk="1" hangingPunct="1">
              <a:lnSpc>
                <a:spcPct val="90000"/>
              </a:lnSpc>
            </a:pPr>
            <a:r>
              <a:rPr lang="en-US" sz="1800" smtClean="0"/>
              <a:t>The national parks and national forests may be restricted to keep them for future generations.</a:t>
            </a:r>
          </a:p>
          <a:p>
            <a:pPr lvl="1" eaLnBrk="1" hangingPunct="1">
              <a:lnSpc>
                <a:spcPct val="90000"/>
              </a:lnSpc>
            </a:pPr>
            <a:r>
              <a:rPr lang="en-US" sz="2000" smtClean="0"/>
              <a:t>Endangered Species</a:t>
            </a:r>
          </a:p>
          <a:p>
            <a:pPr lvl="2" eaLnBrk="1" hangingPunct="1">
              <a:lnSpc>
                <a:spcPct val="90000"/>
              </a:lnSpc>
            </a:pPr>
            <a:r>
              <a:rPr lang="en-US" sz="1800" smtClean="0"/>
              <a:t>Government protects those species listed as endangered - regardless of costs (Endangered Species Act).</a:t>
            </a:r>
          </a:p>
          <a:p>
            <a:pPr lvl="2" eaLnBrk="1" hangingPunct="1">
              <a:lnSpc>
                <a:spcPct val="90000"/>
              </a:lnSpc>
            </a:pPr>
            <a:r>
              <a:rPr lang="en-US" sz="1800" smtClean="0"/>
              <a:t>Exceptions may be made in some instances.</a:t>
            </a:r>
          </a:p>
          <a:p>
            <a:pPr eaLnBrk="1" hangingPunct="1">
              <a:lnSpc>
                <a:spcPct val="90000"/>
              </a:lnSpc>
            </a:pPr>
            <a:r>
              <a:rPr lang="en-US" sz="2400" smtClean="0"/>
              <a:t>Environmental Policies in America</a:t>
            </a:r>
          </a:p>
          <a:p>
            <a:pPr lvl="1" eaLnBrk="1" hangingPunct="1">
              <a:lnSpc>
                <a:spcPct val="90000"/>
              </a:lnSpc>
            </a:pPr>
            <a:r>
              <a:rPr lang="en-US" sz="2000" smtClean="0"/>
              <a:t>Toxic Wastes</a:t>
            </a:r>
          </a:p>
          <a:p>
            <a:pPr lvl="2" eaLnBrk="1" hangingPunct="1">
              <a:lnSpc>
                <a:spcPct val="90000"/>
              </a:lnSpc>
            </a:pPr>
            <a:r>
              <a:rPr lang="en-US" sz="1800" smtClean="0"/>
              <a:t>Superfund was created by Congress in 1980 to clean up hazardous waste sites.</a:t>
            </a:r>
          </a:p>
          <a:p>
            <a:pPr lvl="2" eaLnBrk="1" hangingPunct="1">
              <a:lnSpc>
                <a:spcPct val="90000"/>
              </a:lnSpc>
            </a:pPr>
            <a:r>
              <a:rPr lang="en-US" sz="1800" smtClean="0"/>
              <a:t>Has virtually eliminated haphazard dumping of toxic waste, but less successful in cleaning up existing waste.</a:t>
            </a:r>
          </a:p>
          <a:p>
            <a:pPr lvl="2" eaLnBrk="1" hangingPunct="1">
              <a:lnSpc>
                <a:spcPct val="90000"/>
              </a:lnSpc>
            </a:pPr>
            <a:r>
              <a:rPr lang="en-US" sz="1800" smtClean="0"/>
              <a:t>Nuclear waste presents a serious challenge.</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Energy Policy</a:t>
            </a:r>
          </a:p>
        </p:txBody>
      </p:sp>
      <p:sp>
        <p:nvSpPr>
          <p:cNvPr id="108547" name="Rectangle 3"/>
          <p:cNvSpPr>
            <a:spLocks noGrp="1" noChangeArrowheads="1"/>
          </p:cNvSpPr>
          <p:nvPr>
            <p:ph type="body" idx="1"/>
          </p:nvPr>
        </p:nvSpPr>
        <p:spPr/>
        <p:txBody>
          <a:bodyPr/>
          <a:lstStyle/>
          <a:p>
            <a:pPr eaLnBrk="1" hangingPunct="1">
              <a:lnSpc>
                <a:spcPct val="90000"/>
              </a:lnSpc>
            </a:pPr>
            <a:r>
              <a:rPr lang="en-US" smtClean="0"/>
              <a:t>Energy Sources and Energy Politics</a:t>
            </a:r>
          </a:p>
          <a:p>
            <a:pPr lvl="1" eaLnBrk="1" hangingPunct="1">
              <a:lnSpc>
                <a:spcPct val="90000"/>
              </a:lnSpc>
            </a:pPr>
            <a:r>
              <a:rPr lang="en-US" smtClean="0"/>
              <a:t>87% of the nation’s energy comes from coal, oil and natural gas.</a:t>
            </a:r>
          </a:p>
          <a:p>
            <a:pPr lvl="1" eaLnBrk="1" hangingPunct="1">
              <a:lnSpc>
                <a:spcPct val="90000"/>
              </a:lnSpc>
            </a:pPr>
            <a:r>
              <a:rPr lang="en-US" smtClean="0"/>
              <a:t>Coal is the most abundant fuel, but also the dirtiest.</a:t>
            </a:r>
          </a:p>
          <a:p>
            <a:pPr lvl="1" eaLnBrk="1" hangingPunct="1">
              <a:lnSpc>
                <a:spcPct val="90000"/>
              </a:lnSpc>
            </a:pPr>
            <a:r>
              <a:rPr lang="en-US" smtClean="0"/>
              <a:t>Oil accounts for 40% of our energy, but creates a dependence on foreign (especially Middle East) sources.</a:t>
            </a:r>
          </a:p>
          <a:p>
            <a:pPr lvl="1" eaLnBrk="1" hangingPunct="1">
              <a:lnSpc>
                <a:spcPct val="90000"/>
              </a:lnSpc>
            </a:pPr>
            <a:r>
              <a:rPr lang="en-US" smtClean="0"/>
              <a:t>Most controversial energy source is nuclear.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The Agenda in Philadelphia</a:t>
            </a:r>
          </a:p>
        </p:txBody>
      </p:sp>
      <p:sp>
        <p:nvSpPr>
          <p:cNvPr id="27651" name="Rectangle 3"/>
          <p:cNvSpPr>
            <a:spLocks noGrp="1" noChangeArrowheads="1"/>
          </p:cNvSpPr>
          <p:nvPr>
            <p:ph type="body" idx="1"/>
          </p:nvPr>
        </p:nvSpPr>
        <p:spPr/>
        <p:txBody>
          <a:bodyPr/>
          <a:lstStyle/>
          <a:p>
            <a:pPr eaLnBrk="1" hangingPunct="1"/>
            <a:r>
              <a:rPr lang="en-US" sz="3200" smtClean="0"/>
              <a:t>The Equality Issues</a:t>
            </a:r>
          </a:p>
          <a:p>
            <a:pPr lvl="1" eaLnBrk="1" hangingPunct="1"/>
            <a:r>
              <a:rPr lang="en-US" sz="2800" smtClean="0"/>
              <a:t>Equality and Representation of the States</a:t>
            </a:r>
          </a:p>
          <a:p>
            <a:pPr lvl="2" eaLnBrk="1" hangingPunct="1"/>
            <a:r>
              <a:rPr lang="en-US" sz="2400" b="1" i="1" smtClean="0">
                <a:solidFill>
                  <a:srgbClr val="0066FF"/>
                </a:solidFill>
              </a:rPr>
              <a:t>New Jersey Plan</a:t>
            </a:r>
          </a:p>
          <a:p>
            <a:pPr lvl="2" eaLnBrk="1" hangingPunct="1"/>
            <a:r>
              <a:rPr lang="en-US" sz="2400" b="1" i="1" smtClean="0">
                <a:solidFill>
                  <a:srgbClr val="0066FF"/>
                </a:solidFill>
              </a:rPr>
              <a:t>Virginia Plan</a:t>
            </a:r>
          </a:p>
          <a:p>
            <a:pPr lvl="2" eaLnBrk="1" hangingPunct="1"/>
            <a:r>
              <a:rPr lang="en-US" sz="2400" b="1" i="1" smtClean="0">
                <a:solidFill>
                  <a:srgbClr val="0066FF"/>
                </a:solidFill>
              </a:rPr>
              <a:t>Connecticut Compromise</a:t>
            </a:r>
          </a:p>
          <a:p>
            <a:pPr lvl="1" eaLnBrk="1" hangingPunct="1"/>
            <a:r>
              <a:rPr lang="en-US" sz="2800" smtClean="0"/>
              <a:t>Slavery</a:t>
            </a:r>
          </a:p>
          <a:p>
            <a:pPr lvl="1" eaLnBrk="1" hangingPunct="1"/>
            <a:r>
              <a:rPr lang="en-US" sz="2800" smtClean="0"/>
              <a:t>Political Equality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The Agenda in Philadelphia</a:t>
            </a:r>
          </a:p>
        </p:txBody>
      </p:sp>
      <p:sp>
        <p:nvSpPr>
          <p:cNvPr id="28675" name="Rectangle 3"/>
          <p:cNvSpPr>
            <a:spLocks noGrp="1" noChangeArrowheads="1"/>
          </p:cNvSpPr>
          <p:nvPr>
            <p:ph type="body" idx="1"/>
          </p:nvPr>
        </p:nvSpPr>
        <p:spPr>
          <a:xfrm>
            <a:off x="358775" y="1412875"/>
            <a:ext cx="8785225" cy="5445125"/>
          </a:xfrm>
        </p:spPr>
        <p:txBody>
          <a:bodyPr/>
          <a:lstStyle/>
          <a:p>
            <a:pPr eaLnBrk="1" hangingPunct="1">
              <a:lnSpc>
                <a:spcPct val="90000"/>
              </a:lnSpc>
            </a:pPr>
            <a:r>
              <a:rPr lang="en-US" sz="3200" smtClean="0"/>
              <a:t>The Individual Rights Issues</a:t>
            </a:r>
          </a:p>
          <a:p>
            <a:pPr lvl="1" eaLnBrk="1" hangingPunct="1">
              <a:lnSpc>
                <a:spcPct val="90000"/>
              </a:lnSpc>
            </a:pPr>
            <a:r>
              <a:rPr lang="en-US" sz="2800" smtClean="0"/>
              <a:t>Some were written into the Constitution:</a:t>
            </a:r>
          </a:p>
          <a:p>
            <a:pPr lvl="2" eaLnBrk="1" hangingPunct="1">
              <a:lnSpc>
                <a:spcPct val="90000"/>
              </a:lnSpc>
            </a:pPr>
            <a:r>
              <a:rPr lang="en-US" sz="2400" smtClean="0"/>
              <a:t>Writ of </a:t>
            </a:r>
            <a:r>
              <a:rPr lang="en-US" sz="2400" b="1" i="1" smtClean="0">
                <a:solidFill>
                  <a:srgbClr val="0066FF"/>
                </a:solidFill>
              </a:rPr>
              <a:t>habeas corpus</a:t>
            </a:r>
          </a:p>
          <a:p>
            <a:pPr lvl="2" eaLnBrk="1" hangingPunct="1">
              <a:lnSpc>
                <a:spcPct val="90000"/>
              </a:lnSpc>
            </a:pPr>
            <a:r>
              <a:rPr lang="en-US" sz="2400" smtClean="0"/>
              <a:t>No </a:t>
            </a:r>
            <a:r>
              <a:rPr lang="en-US" sz="2400" b="1" i="1" smtClean="0">
                <a:solidFill>
                  <a:srgbClr val="0066FF"/>
                </a:solidFill>
              </a:rPr>
              <a:t>bills of attainder</a:t>
            </a:r>
          </a:p>
          <a:p>
            <a:pPr lvl="2" eaLnBrk="1" hangingPunct="1">
              <a:lnSpc>
                <a:spcPct val="90000"/>
              </a:lnSpc>
            </a:pPr>
            <a:r>
              <a:rPr lang="en-US" sz="2400" smtClean="0"/>
              <a:t>No </a:t>
            </a:r>
            <a:r>
              <a:rPr lang="en-US" sz="2400" b="1" i="1" smtClean="0">
                <a:solidFill>
                  <a:srgbClr val="0066FF"/>
                </a:solidFill>
              </a:rPr>
              <a:t>ex post facto</a:t>
            </a:r>
            <a:r>
              <a:rPr lang="en-US" sz="2400" smtClean="0"/>
              <a:t> laws</a:t>
            </a:r>
          </a:p>
          <a:p>
            <a:pPr lvl="2" eaLnBrk="1" hangingPunct="1">
              <a:lnSpc>
                <a:spcPct val="90000"/>
              </a:lnSpc>
            </a:pPr>
            <a:r>
              <a:rPr lang="en-US" sz="2400" smtClean="0"/>
              <a:t>Religious qualifications for holding office prohibited</a:t>
            </a:r>
          </a:p>
          <a:p>
            <a:pPr lvl="2" eaLnBrk="1" hangingPunct="1">
              <a:lnSpc>
                <a:spcPct val="90000"/>
              </a:lnSpc>
            </a:pPr>
            <a:r>
              <a:rPr lang="en-US" sz="2400" smtClean="0"/>
              <a:t>Strict rules of evidence for conviction of treason</a:t>
            </a:r>
          </a:p>
          <a:p>
            <a:pPr lvl="2" eaLnBrk="1" hangingPunct="1">
              <a:lnSpc>
                <a:spcPct val="90000"/>
              </a:lnSpc>
            </a:pPr>
            <a:r>
              <a:rPr lang="en-US" sz="2400" smtClean="0"/>
              <a:t>Right to trial by jury in criminal cases</a:t>
            </a:r>
          </a:p>
          <a:p>
            <a:pPr lvl="1" eaLnBrk="1" hangingPunct="1">
              <a:lnSpc>
                <a:spcPct val="90000"/>
              </a:lnSpc>
            </a:pPr>
            <a:r>
              <a:rPr lang="en-US" sz="2800" smtClean="0"/>
              <a:t>Some were not specified</a:t>
            </a:r>
          </a:p>
          <a:p>
            <a:pPr lvl="2" eaLnBrk="1" hangingPunct="1">
              <a:lnSpc>
                <a:spcPct val="90000"/>
              </a:lnSpc>
            </a:pPr>
            <a:r>
              <a:rPr lang="en-US" sz="2400" smtClean="0"/>
              <a:t>Freedom of speech / expression</a:t>
            </a:r>
          </a:p>
          <a:p>
            <a:pPr lvl="2" eaLnBrk="1" hangingPunct="1">
              <a:lnSpc>
                <a:spcPct val="90000"/>
              </a:lnSpc>
            </a:pPr>
            <a:r>
              <a:rPr lang="en-US" sz="2400" smtClean="0"/>
              <a:t>Rights of the accused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p>
            <a:r>
              <a:rPr lang="en-US"/>
              <a:t>Figure 2.3</a:t>
            </a:r>
          </a:p>
        </p:txBody>
      </p:sp>
      <p:sp>
        <p:nvSpPr>
          <p:cNvPr id="3076" name="Rectangle 2"/>
          <p:cNvSpPr>
            <a:spLocks noGrp="1" noChangeArrowheads="1"/>
          </p:cNvSpPr>
          <p:nvPr>
            <p:ph type="title"/>
          </p:nvPr>
        </p:nvSpPr>
        <p:spPr/>
        <p:txBody>
          <a:bodyPr/>
          <a:lstStyle/>
          <a:p>
            <a:pPr eaLnBrk="1" hangingPunct="1"/>
            <a:r>
              <a:rPr lang="en-US" smtClean="0"/>
              <a:t>The Madisonian Model</a:t>
            </a:r>
          </a:p>
        </p:txBody>
      </p:sp>
      <p:sp>
        <p:nvSpPr>
          <p:cNvPr id="3077" name="Rectangle 4"/>
          <p:cNvSpPr>
            <a:spLocks noGrp="1" noChangeArrowheads="1"/>
          </p:cNvSpPr>
          <p:nvPr>
            <p:ph type="body" idx="1"/>
          </p:nvPr>
        </p:nvSpPr>
        <p:spPr>
          <a:xfrm>
            <a:off x="5543550" y="1600200"/>
            <a:ext cx="3143250" cy="4530725"/>
          </a:xfrm>
        </p:spPr>
        <p:txBody>
          <a:bodyPr/>
          <a:lstStyle/>
          <a:p>
            <a:pPr eaLnBrk="1" hangingPunct="1">
              <a:lnSpc>
                <a:spcPct val="90000"/>
              </a:lnSpc>
            </a:pPr>
            <a:r>
              <a:rPr lang="en-US" sz="3200" smtClean="0"/>
              <a:t>Limiting Majority Control</a:t>
            </a:r>
          </a:p>
          <a:p>
            <a:pPr eaLnBrk="1" hangingPunct="1">
              <a:lnSpc>
                <a:spcPct val="90000"/>
              </a:lnSpc>
            </a:pPr>
            <a:r>
              <a:rPr lang="en-US" sz="3200" b="1" i="1" smtClean="0">
                <a:solidFill>
                  <a:srgbClr val="0066FF"/>
                </a:solidFill>
              </a:rPr>
              <a:t>Separation of Powers</a:t>
            </a:r>
          </a:p>
          <a:p>
            <a:pPr eaLnBrk="1" hangingPunct="1">
              <a:lnSpc>
                <a:spcPct val="90000"/>
              </a:lnSpc>
            </a:pPr>
            <a:r>
              <a:rPr lang="en-US" sz="3200" b="1" i="1" smtClean="0">
                <a:solidFill>
                  <a:srgbClr val="0066FF"/>
                </a:solidFill>
              </a:rPr>
              <a:t>Checks and Balances</a:t>
            </a:r>
          </a:p>
          <a:p>
            <a:pPr eaLnBrk="1" hangingPunct="1">
              <a:lnSpc>
                <a:spcPct val="90000"/>
              </a:lnSpc>
            </a:pPr>
            <a:r>
              <a:rPr lang="en-US" sz="3200" smtClean="0"/>
              <a:t>Federal System</a:t>
            </a:r>
            <a:endParaRPr lang="en-US" smtClean="0"/>
          </a:p>
        </p:txBody>
      </p:sp>
      <p:pic>
        <p:nvPicPr>
          <p:cNvPr id="6" name="Picture 11"/>
          <p:cNvPicPr>
            <a:picLocks noChangeAspect="1" noChangeArrowheads="1"/>
          </p:cNvPicPr>
          <p:nvPr/>
        </p:nvPicPr>
        <p:blipFill>
          <a:blip r:embed="rId3" cstate="print"/>
          <a:srcRect l="8306" t="12837" r="9916" b="327"/>
          <a:stretch>
            <a:fillRect/>
          </a:stretch>
        </p:blipFill>
        <p:spPr bwMode="auto">
          <a:xfrm>
            <a:off x="299979" y="1530324"/>
            <a:ext cx="5323913" cy="47832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Federalist Papers</a:t>
            </a:r>
          </a:p>
        </p:txBody>
      </p:sp>
      <p:sp>
        <p:nvSpPr>
          <p:cNvPr id="29699" name="Rectangle 3"/>
          <p:cNvSpPr>
            <a:spLocks noGrp="1" noChangeArrowheads="1"/>
          </p:cNvSpPr>
          <p:nvPr>
            <p:ph type="body" idx="1"/>
          </p:nvPr>
        </p:nvSpPr>
        <p:spPr>
          <a:xfrm>
            <a:off x="457200" y="1600200"/>
            <a:ext cx="8686800" cy="5257800"/>
          </a:xfrm>
        </p:spPr>
        <p:txBody>
          <a:bodyPr/>
          <a:lstStyle/>
          <a:p>
            <a:pPr eaLnBrk="1" hangingPunct="1">
              <a:buFont typeface="Wingdings" pitchFamily="2" charset="2"/>
              <a:buNone/>
            </a:pPr>
            <a:r>
              <a:rPr lang="en-US" sz="2400" b="1" i="1" smtClean="0"/>
              <a:t>#10 – Factions</a:t>
            </a:r>
          </a:p>
          <a:p>
            <a:pPr eaLnBrk="1" hangingPunct="1"/>
            <a:r>
              <a:rPr lang="en-US" sz="2400" smtClean="0"/>
              <a:t>Factions are bad…but in a Democracy they are inevitable</a:t>
            </a:r>
          </a:p>
          <a:p>
            <a:pPr eaLnBrk="1" hangingPunct="1"/>
            <a:r>
              <a:rPr lang="en-US" sz="2400" smtClean="0"/>
              <a:t>They check and balance each other…no one faction can grow too powerful</a:t>
            </a:r>
          </a:p>
          <a:p>
            <a:pPr eaLnBrk="1" hangingPunct="1"/>
            <a:endParaRPr lang="en-US" sz="1400" smtClean="0"/>
          </a:p>
          <a:p>
            <a:pPr eaLnBrk="1" hangingPunct="1">
              <a:buFont typeface="Wingdings" pitchFamily="2" charset="2"/>
              <a:buNone/>
            </a:pPr>
            <a:r>
              <a:rPr lang="en-US" sz="2400" b="1" i="1" smtClean="0"/>
              <a:t>#51 – Checks &amp; Balances</a:t>
            </a:r>
          </a:p>
          <a:p>
            <a:pPr eaLnBrk="1" hangingPunct="1"/>
            <a:r>
              <a:rPr lang="en-US" sz="2400" smtClean="0"/>
              <a:t>“If men were angels, no government would be necessary – you must first enable the government to control the governed; and in the next place, oblige it to control itself.”</a:t>
            </a:r>
          </a:p>
          <a:p>
            <a:pPr eaLnBrk="1" hangingPunct="1"/>
            <a:r>
              <a:rPr lang="en-US" sz="2400" smtClean="0"/>
              <a:t>Ambition must be made to counteract ambition</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Ratifying the Constitution</a:t>
            </a:r>
          </a:p>
        </p:txBody>
      </p:sp>
      <p:sp>
        <p:nvSpPr>
          <p:cNvPr id="30723" name="Rectangle 3"/>
          <p:cNvSpPr>
            <a:spLocks noGrp="1" noChangeArrowheads="1"/>
          </p:cNvSpPr>
          <p:nvPr>
            <p:ph type="body" idx="1"/>
          </p:nvPr>
        </p:nvSpPr>
        <p:spPr/>
        <p:txBody>
          <a:bodyPr/>
          <a:lstStyle/>
          <a:p>
            <a:pPr eaLnBrk="1" hangingPunct="1">
              <a:lnSpc>
                <a:spcPct val="90000"/>
              </a:lnSpc>
            </a:pPr>
            <a:r>
              <a:rPr lang="en-US" sz="2000" b="1" i="1" smtClean="0">
                <a:solidFill>
                  <a:srgbClr val="0066FF"/>
                </a:solidFill>
              </a:rPr>
              <a:t>Federalist Papers</a:t>
            </a:r>
          </a:p>
          <a:p>
            <a:pPr lvl="1" eaLnBrk="1" hangingPunct="1">
              <a:lnSpc>
                <a:spcPct val="90000"/>
              </a:lnSpc>
            </a:pPr>
            <a:r>
              <a:rPr lang="en-US" sz="1800" smtClean="0"/>
              <a:t>A collection of 85 articles written by Alexander Hamilton, John Jay, and James Madison under the name “Publius” to defend the Constitution.</a:t>
            </a:r>
          </a:p>
          <a:p>
            <a:pPr eaLnBrk="1" hangingPunct="1">
              <a:lnSpc>
                <a:spcPct val="90000"/>
              </a:lnSpc>
            </a:pPr>
            <a:r>
              <a:rPr lang="en-US" sz="2000" b="1" i="1" smtClean="0">
                <a:solidFill>
                  <a:srgbClr val="0066FF"/>
                </a:solidFill>
              </a:rPr>
              <a:t>Bill of Rights</a:t>
            </a:r>
          </a:p>
          <a:p>
            <a:pPr lvl="1" eaLnBrk="1" hangingPunct="1">
              <a:lnSpc>
                <a:spcPct val="90000"/>
              </a:lnSpc>
            </a:pPr>
            <a:r>
              <a:rPr lang="en-US" sz="1800" smtClean="0"/>
              <a:t>The first 10 amendments to the U.S. Constitution, drafted in response to some of the Anti-Federalist concerns about the lack of basic liberties.</a:t>
            </a:r>
          </a:p>
          <a:p>
            <a:pPr eaLnBrk="1" hangingPunct="1">
              <a:lnSpc>
                <a:spcPct val="90000"/>
              </a:lnSpc>
              <a:buFont typeface="Wingdings" pitchFamily="2" charset="2"/>
              <a:buNone/>
            </a:pPr>
            <a:r>
              <a:rPr lang="en-US" sz="4000" smtClean="0">
                <a:solidFill>
                  <a:schemeClr val="tx2"/>
                </a:solidFill>
                <a:latin typeface="Garamond" pitchFamily="18" charset="0"/>
              </a:rPr>
              <a:t>John Marshall Super-Federalist</a:t>
            </a:r>
            <a:r>
              <a:rPr lang="en-US" sz="3200" smtClean="0"/>
              <a:t> </a:t>
            </a:r>
          </a:p>
          <a:p>
            <a:pPr eaLnBrk="1" hangingPunct="1">
              <a:lnSpc>
                <a:spcPct val="90000"/>
              </a:lnSpc>
            </a:pPr>
            <a:r>
              <a:rPr lang="en-US" sz="2000" b="1" i="1" smtClean="0">
                <a:solidFill>
                  <a:srgbClr val="0066FF"/>
                </a:solidFill>
              </a:rPr>
              <a:t>McCulloch v. Maryland</a:t>
            </a:r>
            <a:r>
              <a:rPr lang="en-US" sz="2000" smtClean="0"/>
              <a:t> (1819)</a:t>
            </a:r>
          </a:p>
          <a:p>
            <a:pPr lvl="1" eaLnBrk="1" hangingPunct="1">
              <a:lnSpc>
                <a:spcPct val="90000"/>
              </a:lnSpc>
            </a:pPr>
            <a:r>
              <a:rPr lang="en-US" sz="1800" smtClean="0"/>
              <a:t>Supremacy, implied powers, elastic clause</a:t>
            </a:r>
          </a:p>
          <a:p>
            <a:pPr eaLnBrk="1" hangingPunct="1">
              <a:lnSpc>
                <a:spcPct val="90000"/>
              </a:lnSpc>
            </a:pPr>
            <a:r>
              <a:rPr lang="en-US" sz="2000" b="1" i="1" smtClean="0">
                <a:solidFill>
                  <a:srgbClr val="0066FF"/>
                </a:solidFill>
              </a:rPr>
              <a:t>Gibbons v. Ogden</a:t>
            </a:r>
            <a:r>
              <a:rPr lang="en-US" sz="2000" smtClean="0"/>
              <a:t> (1824)</a:t>
            </a:r>
          </a:p>
          <a:p>
            <a:pPr lvl="1" eaLnBrk="1" hangingPunct="1">
              <a:lnSpc>
                <a:spcPct val="90000"/>
              </a:lnSpc>
            </a:pPr>
            <a:r>
              <a:rPr lang="en-US" sz="1800" smtClean="0"/>
              <a:t>Expanded commerce clause to navigation &amp; beyond (“backdoor”)</a:t>
            </a:r>
          </a:p>
          <a:p>
            <a:pPr lvl="1" eaLnBrk="1" hangingPunct="1">
              <a:lnSpc>
                <a:spcPct val="90000"/>
              </a:lnSpc>
            </a:pPr>
            <a:endParaRPr lang="en-US" sz="18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Figure 2.4</a:t>
            </a:r>
          </a:p>
        </p:txBody>
      </p:sp>
      <p:sp>
        <p:nvSpPr>
          <p:cNvPr id="4100" name="Rectangle 2"/>
          <p:cNvSpPr>
            <a:spLocks noGrp="1" noChangeArrowheads="1"/>
          </p:cNvSpPr>
          <p:nvPr>
            <p:ph type="title"/>
          </p:nvPr>
        </p:nvSpPr>
        <p:spPr>
          <a:xfrm>
            <a:off x="685800" y="304800"/>
            <a:ext cx="7772400" cy="1143000"/>
          </a:xfrm>
        </p:spPr>
        <p:txBody>
          <a:bodyPr/>
          <a:lstStyle/>
          <a:p>
            <a:pPr eaLnBrk="1" hangingPunct="1"/>
            <a:r>
              <a:rPr lang="en-US" dirty="0" smtClean="0"/>
              <a:t>Constitutional Change</a:t>
            </a:r>
          </a:p>
        </p:txBody>
      </p:sp>
      <p:pic>
        <p:nvPicPr>
          <p:cNvPr id="5" name="Picture 11"/>
          <p:cNvPicPr>
            <a:picLocks noChangeAspect="1" noChangeArrowheads="1"/>
          </p:cNvPicPr>
          <p:nvPr/>
        </p:nvPicPr>
        <p:blipFill>
          <a:blip r:embed="rId2" cstate="print"/>
          <a:srcRect b="4673"/>
          <a:stretch>
            <a:fillRect/>
          </a:stretch>
        </p:blipFill>
        <p:spPr bwMode="auto">
          <a:xfrm>
            <a:off x="402677" y="1457298"/>
            <a:ext cx="8441344"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Constitutional Change</a:t>
            </a:r>
          </a:p>
        </p:txBody>
      </p:sp>
      <p:sp>
        <p:nvSpPr>
          <p:cNvPr id="31747" name="Rectangle 3"/>
          <p:cNvSpPr>
            <a:spLocks noGrp="1" noChangeArrowheads="1"/>
          </p:cNvSpPr>
          <p:nvPr>
            <p:ph type="body" idx="1"/>
          </p:nvPr>
        </p:nvSpPr>
        <p:spPr/>
        <p:txBody>
          <a:bodyPr/>
          <a:lstStyle/>
          <a:p>
            <a:pPr eaLnBrk="1" hangingPunct="1"/>
            <a:r>
              <a:rPr lang="en-US" sz="2400" smtClean="0"/>
              <a:t>The Informal Process of Change</a:t>
            </a:r>
          </a:p>
          <a:p>
            <a:pPr lvl="1" eaLnBrk="1" hangingPunct="1"/>
            <a:r>
              <a:rPr lang="en-US" sz="2000" b="1" i="1" smtClean="0">
                <a:solidFill>
                  <a:srgbClr val="0066FF"/>
                </a:solidFill>
              </a:rPr>
              <a:t>Judicial Review</a:t>
            </a:r>
          </a:p>
          <a:p>
            <a:pPr lvl="2" eaLnBrk="1" hangingPunct="1"/>
            <a:r>
              <a:rPr lang="en-US" sz="1800" smtClean="0"/>
              <a:t>Power of courts to strike down laws or governmental actions (</a:t>
            </a:r>
            <a:r>
              <a:rPr lang="en-US" sz="1800" b="1" i="1" smtClean="0">
                <a:solidFill>
                  <a:srgbClr val="0066FF"/>
                </a:solidFill>
              </a:rPr>
              <a:t>Marbury v. Madison</a:t>
            </a:r>
            <a:r>
              <a:rPr lang="en-US" sz="1800" smtClean="0"/>
              <a:t>)</a:t>
            </a:r>
          </a:p>
          <a:p>
            <a:pPr lvl="1" eaLnBrk="1" hangingPunct="1"/>
            <a:r>
              <a:rPr lang="en-US" sz="2000" smtClean="0"/>
              <a:t>Changing Political Practice</a:t>
            </a:r>
          </a:p>
          <a:p>
            <a:pPr lvl="2" eaLnBrk="1" hangingPunct="1"/>
            <a:r>
              <a:rPr lang="en-US" sz="1800" smtClean="0"/>
              <a:t>Ex., parties introduced, electoral college has become rubber stamp</a:t>
            </a:r>
          </a:p>
          <a:p>
            <a:pPr lvl="1" eaLnBrk="1" hangingPunct="1"/>
            <a:r>
              <a:rPr lang="en-US" sz="2000" smtClean="0"/>
              <a:t>Technology</a:t>
            </a:r>
          </a:p>
          <a:p>
            <a:pPr lvl="2" eaLnBrk="1" hangingPunct="1"/>
            <a:r>
              <a:rPr lang="en-US" sz="1800" smtClean="0"/>
              <a:t>Mass media, bureaucracy, atomic weapons, communications have changed the functioning of govenrnment</a:t>
            </a:r>
          </a:p>
          <a:p>
            <a:pPr lvl="1" eaLnBrk="1" hangingPunct="1"/>
            <a:r>
              <a:rPr lang="en-US" sz="2000" smtClean="0"/>
              <a:t>Increasing Demands on Policymakers</a:t>
            </a:r>
          </a:p>
          <a:p>
            <a:pPr lvl="2" eaLnBrk="1" hangingPunct="1"/>
            <a:r>
              <a:rPr lang="en-US" sz="1800" smtClean="0"/>
              <a:t>Superpower, huge budget increase power of the president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b="1" smtClean="0"/>
              <a:t>What Fractions Do I Need To Know?</a:t>
            </a:r>
          </a:p>
        </p:txBody>
      </p:sp>
      <p:sp>
        <p:nvSpPr>
          <p:cNvPr id="32771" name="Rectangle 3"/>
          <p:cNvSpPr>
            <a:spLocks noGrp="1" noChangeArrowheads="1"/>
          </p:cNvSpPr>
          <p:nvPr>
            <p:ph type="body" idx="1"/>
          </p:nvPr>
        </p:nvSpPr>
        <p:spPr>
          <a:xfrm>
            <a:off x="457200" y="1403350"/>
            <a:ext cx="8686800" cy="5481638"/>
          </a:xfrm>
        </p:spPr>
        <p:txBody>
          <a:bodyPr/>
          <a:lstStyle/>
          <a:p>
            <a:pPr eaLnBrk="1" hangingPunct="1">
              <a:lnSpc>
                <a:spcPct val="90000"/>
              </a:lnSpc>
            </a:pPr>
            <a:r>
              <a:rPr lang="en-US" sz="2000" smtClean="0"/>
              <a:t>To make an Amendment (the most common way): </a:t>
            </a:r>
            <a:r>
              <a:rPr lang="en-US" sz="2400" b="1" i="1" smtClean="0"/>
              <a:t>2/3</a:t>
            </a:r>
            <a:r>
              <a:rPr lang="en-US" sz="2000" smtClean="0"/>
              <a:t> of Congress (both houses) and </a:t>
            </a:r>
            <a:r>
              <a:rPr lang="en-US" sz="2400" b="1" i="1" smtClean="0"/>
              <a:t>3/4</a:t>
            </a:r>
            <a:r>
              <a:rPr lang="en-US" sz="2000" smtClean="0"/>
              <a:t> of the state legislatures. This is hard. It's only happened 27 times.</a:t>
            </a:r>
          </a:p>
          <a:p>
            <a:pPr eaLnBrk="1" hangingPunct="1">
              <a:lnSpc>
                <a:spcPct val="90000"/>
              </a:lnSpc>
            </a:pPr>
            <a:r>
              <a:rPr lang="en-US" sz="2000" smtClean="0"/>
              <a:t>To pass a bill: </a:t>
            </a:r>
            <a:r>
              <a:rPr lang="en-US" sz="2400" b="1" i="1" smtClean="0"/>
              <a:t>Simple majority</a:t>
            </a:r>
            <a:r>
              <a:rPr lang="en-US" sz="2000" smtClean="0"/>
              <a:t> of the Congress (both houses). </a:t>
            </a:r>
          </a:p>
          <a:p>
            <a:pPr eaLnBrk="1" hangingPunct="1">
              <a:lnSpc>
                <a:spcPct val="90000"/>
              </a:lnSpc>
            </a:pPr>
            <a:r>
              <a:rPr lang="en-US" sz="2000" smtClean="0"/>
              <a:t>To override a presidential veto: </a:t>
            </a:r>
            <a:r>
              <a:rPr lang="en-US" sz="2400" b="1" i="1" smtClean="0"/>
              <a:t>2/3 of both houses</a:t>
            </a:r>
            <a:r>
              <a:rPr lang="en-US" sz="2000" smtClean="0"/>
              <a:t> (very rarely accomplished). </a:t>
            </a:r>
          </a:p>
          <a:p>
            <a:pPr eaLnBrk="1" hangingPunct="1">
              <a:lnSpc>
                <a:spcPct val="90000"/>
              </a:lnSpc>
            </a:pPr>
            <a:r>
              <a:rPr lang="en-US" sz="2000" smtClean="0"/>
              <a:t>To ratify a treaty: </a:t>
            </a:r>
            <a:r>
              <a:rPr lang="en-US" sz="2400" b="1" i="1" smtClean="0"/>
              <a:t>2/3</a:t>
            </a:r>
            <a:r>
              <a:rPr lang="en-US" sz="2000" smtClean="0"/>
              <a:t> vote in the Senate is required </a:t>
            </a:r>
          </a:p>
          <a:p>
            <a:pPr eaLnBrk="1" hangingPunct="1">
              <a:lnSpc>
                <a:spcPct val="90000"/>
              </a:lnSpc>
            </a:pPr>
            <a:r>
              <a:rPr lang="en-US" sz="2000" smtClean="0"/>
              <a:t>To confirm a federal court judge, an appeals court judge, or a Supreme Court justice nominated by the POTUS: </a:t>
            </a:r>
            <a:r>
              <a:rPr lang="en-US" sz="2400" b="1" i="1" smtClean="0"/>
              <a:t>majority</a:t>
            </a:r>
            <a:r>
              <a:rPr lang="en-US" sz="2000" smtClean="0"/>
              <a:t> vote in the Senate. </a:t>
            </a:r>
          </a:p>
          <a:p>
            <a:pPr eaLnBrk="1" hangingPunct="1">
              <a:lnSpc>
                <a:spcPct val="90000"/>
              </a:lnSpc>
            </a:pPr>
            <a:r>
              <a:rPr lang="en-US" sz="2000" smtClean="0"/>
              <a:t>To confirm heads of bureaucratic agencies nominated by the POTUS: </a:t>
            </a:r>
            <a:r>
              <a:rPr lang="en-US" sz="2400" b="1" i="1" smtClean="0"/>
              <a:t>majority</a:t>
            </a:r>
            <a:r>
              <a:rPr lang="en-US" sz="2000" smtClean="0"/>
              <a:t> vote in the Senate. </a:t>
            </a:r>
          </a:p>
          <a:p>
            <a:pPr eaLnBrk="1" hangingPunct="1">
              <a:lnSpc>
                <a:spcPct val="90000"/>
              </a:lnSpc>
            </a:pPr>
            <a:r>
              <a:rPr lang="en-US" sz="2000" smtClean="0"/>
              <a:t>To report a bill out of a House or Senate committee or subcommittee: </a:t>
            </a:r>
            <a:r>
              <a:rPr lang="en-US" sz="2400" b="1" i="1" smtClean="0"/>
              <a:t>majority</a:t>
            </a:r>
            <a:r>
              <a:rPr lang="en-US" sz="2000" smtClean="0"/>
              <a:t> vote is necessary.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4000" smtClean="0"/>
              <a:t>The Constitutional Basis of Federalism</a:t>
            </a:r>
          </a:p>
        </p:txBody>
      </p:sp>
      <p:pic>
        <p:nvPicPr>
          <p:cNvPr id="4" name="Picture 10"/>
          <p:cNvPicPr>
            <a:picLocks noChangeAspect="1" noChangeArrowheads="1"/>
          </p:cNvPicPr>
          <p:nvPr/>
        </p:nvPicPr>
        <p:blipFill>
          <a:blip r:embed="rId2" cstate="print"/>
          <a:srcRect/>
          <a:stretch>
            <a:fillRect/>
          </a:stretch>
        </p:blipFill>
        <p:spPr bwMode="auto">
          <a:xfrm>
            <a:off x="415212" y="1493811"/>
            <a:ext cx="8501835" cy="53276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800" smtClean="0"/>
              <a:t>Answering </a:t>
            </a:r>
            <a:r>
              <a:rPr lang="en-US" sz="5800" i="1" smtClean="0"/>
              <a:t>MCQs</a:t>
            </a:r>
          </a:p>
        </p:txBody>
      </p:sp>
      <p:sp>
        <p:nvSpPr>
          <p:cNvPr id="20483" name="Rectangle 3"/>
          <p:cNvSpPr>
            <a:spLocks noGrp="1" noChangeArrowheads="1"/>
          </p:cNvSpPr>
          <p:nvPr>
            <p:ph type="body" idx="1"/>
          </p:nvPr>
        </p:nvSpPr>
        <p:spPr/>
        <p:txBody>
          <a:bodyPr/>
          <a:lstStyle/>
          <a:p>
            <a:pPr eaLnBrk="1" hangingPunct="1"/>
            <a:r>
              <a:rPr lang="en-US" smtClean="0"/>
              <a:t>Read the WHOLE question</a:t>
            </a:r>
          </a:p>
          <a:p>
            <a:pPr eaLnBrk="1" hangingPunct="1"/>
            <a:r>
              <a:rPr lang="en-US" smtClean="0"/>
              <a:t>Turn EXCEPT questions turn into T/F questions</a:t>
            </a:r>
          </a:p>
          <a:p>
            <a:pPr eaLnBrk="1" hangingPunct="1"/>
            <a:r>
              <a:rPr lang="en-US" smtClean="0"/>
              <a:t>If you are a more deliberate test taker, skip stimulus-based questions and return if time</a:t>
            </a:r>
          </a:p>
          <a:p>
            <a:pPr eaLnBrk="1" hangingPunct="1"/>
            <a:r>
              <a:rPr lang="en-US" smtClean="0"/>
              <a:t>Leave blank ONLY IF you can’t eliminate even one option</a:t>
            </a:r>
          </a:p>
          <a:p>
            <a:pPr eaLnBrk="1" hangingPunct="1"/>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The Constitutional Basis of Federalism</a:t>
            </a:r>
          </a:p>
        </p:txBody>
      </p:sp>
      <p:sp>
        <p:nvSpPr>
          <p:cNvPr id="33795" name="Rectangle 3"/>
          <p:cNvSpPr>
            <a:spLocks noGrp="1" noChangeArrowheads="1"/>
          </p:cNvSpPr>
          <p:nvPr>
            <p:ph type="body" idx="1"/>
          </p:nvPr>
        </p:nvSpPr>
        <p:spPr/>
        <p:txBody>
          <a:bodyPr/>
          <a:lstStyle/>
          <a:p>
            <a:pPr eaLnBrk="1" hangingPunct="1">
              <a:lnSpc>
                <a:spcPct val="90000"/>
              </a:lnSpc>
            </a:pPr>
            <a:r>
              <a:rPr lang="en-US" smtClean="0"/>
              <a:t>States’ Obligations to Each Other</a:t>
            </a:r>
          </a:p>
          <a:p>
            <a:pPr lvl="1" eaLnBrk="1" hangingPunct="1">
              <a:lnSpc>
                <a:spcPct val="90000"/>
              </a:lnSpc>
            </a:pPr>
            <a:r>
              <a:rPr lang="en-US" b="1" i="1" smtClean="0">
                <a:solidFill>
                  <a:srgbClr val="0066FF"/>
                </a:solidFill>
              </a:rPr>
              <a:t>Full Faith and Credit</a:t>
            </a:r>
            <a:r>
              <a:rPr lang="en-US" smtClean="0"/>
              <a:t> </a:t>
            </a:r>
          </a:p>
          <a:p>
            <a:pPr lvl="2" eaLnBrk="1" hangingPunct="1">
              <a:lnSpc>
                <a:spcPct val="90000"/>
              </a:lnSpc>
            </a:pPr>
            <a:r>
              <a:rPr lang="en-US" smtClean="0"/>
              <a:t>Each state must honor the laws and legal proceedings of other states, e.g., marriages, debts. (DOMA)</a:t>
            </a:r>
          </a:p>
          <a:p>
            <a:pPr lvl="1" eaLnBrk="1" hangingPunct="1">
              <a:lnSpc>
                <a:spcPct val="90000"/>
              </a:lnSpc>
            </a:pPr>
            <a:r>
              <a:rPr lang="en-US" b="1" i="1" smtClean="0">
                <a:solidFill>
                  <a:srgbClr val="0066FF"/>
                </a:solidFill>
              </a:rPr>
              <a:t>Extradition</a:t>
            </a:r>
          </a:p>
          <a:p>
            <a:pPr lvl="2" eaLnBrk="1" hangingPunct="1">
              <a:lnSpc>
                <a:spcPct val="90000"/>
              </a:lnSpc>
            </a:pPr>
            <a:r>
              <a:rPr lang="en-US" smtClean="0"/>
              <a:t>Governors must return suspects to the states in which they allegedly committed their crimes.</a:t>
            </a:r>
          </a:p>
          <a:p>
            <a:pPr lvl="1" eaLnBrk="1" hangingPunct="1">
              <a:lnSpc>
                <a:spcPct val="90000"/>
              </a:lnSpc>
            </a:pPr>
            <a:r>
              <a:rPr lang="en-US" b="1" i="1" smtClean="0">
                <a:solidFill>
                  <a:srgbClr val="0066FF"/>
                </a:solidFill>
              </a:rPr>
              <a:t>Privileges and Immunities</a:t>
            </a:r>
          </a:p>
          <a:p>
            <a:pPr lvl="2" eaLnBrk="1" hangingPunct="1">
              <a:lnSpc>
                <a:spcPct val="90000"/>
              </a:lnSpc>
            </a:pPr>
            <a:r>
              <a:rPr lang="en-US" smtClean="0"/>
              <a:t>Each state must grant to citizens of other states the same rights and privileges that they grant to their own citizens, i.e., states cannot unreasonably discriminate against citizens of other states.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Intergovernmental Relations</a:t>
            </a:r>
          </a:p>
        </p:txBody>
      </p:sp>
      <p:sp>
        <p:nvSpPr>
          <p:cNvPr id="34819" name="Rectangle 3"/>
          <p:cNvSpPr>
            <a:spLocks noGrp="1" noChangeArrowheads="1"/>
          </p:cNvSpPr>
          <p:nvPr>
            <p:ph type="body" idx="1"/>
          </p:nvPr>
        </p:nvSpPr>
        <p:spPr>
          <a:xfrm>
            <a:off x="457200" y="1600200"/>
            <a:ext cx="8507413" cy="4997450"/>
          </a:xfrm>
        </p:spPr>
        <p:txBody>
          <a:bodyPr/>
          <a:lstStyle/>
          <a:p>
            <a:pPr eaLnBrk="1" hangingPunct="1">
              <a:lnSpc>
                <a:spcPct val="80000"/>
              </a:lnSpc>
            </a:pPr>
            <a:r>
              <a:rPr lang="en-US" sz="1800" b="1" i="1" smtClean="0">
                <a:solidFill>
                  <a:srgbClr val="0066FF"/>
                </a:solidFill>
              </a:rPr>
              <a:t>Dual Federalism</a:t>
            </a:r>
          </a:p>
          <a:p>
            <a:pPr lvl="1" eaLnBrk="1" hangingPunct="1">
              <a:lnSpc>
                <a:spcPct val="80000"/>
              </a:lnSpc>
            </a:pPr>
            <a:r>
              <a:rPr lang="en-US" sz="1600" smtClean="0"/>
              <a:t>Definition: A system of government in which both the states and the national government remain supreme within their own spheres, each responsible for some policies.</a:t>
            </a:r>
          </a:p>
          <a:p>
            <a:pPr lvl="1" eaLnBrk="1" hangingPunct="1">
              <a:lnSpc>
                <a:spcPct val="80000"/>
              </a:lnSpc>
            </a:pPr>
            <a:r>
              <a:rPr lang="en-US" sz="1600" smtClean="0"/>
              <a:t>“layer cake federalism”</a:t>
            </a:r>
          </a:p>
          <a:p>
            <a:pPr lvl="1" eaLnBrk="1" hangingPunct="1">
              <a:lnSpc>
                <a:spcPct val="80000"/>
              </a:lnSpc>
            </a:pPr>
            <a:r>
              <a:rPr lang="en-US" sz="1600" smtClean="0"/>
              <a:t>Ended in the 1930’s</a:t>
            </a:r>
          </a:p>
          <a:p>
            <a:pPr eaLnBrk="1" hangingPunct="1">
              <a:lnSpc>
                <a:spcPct val="80000"/>
              </a:lnSpc>
            </a:pPr>
            <a:r>
              <a:rPr lang="en-US" sz="1800" b="1" i="1" smtClean="0">
                <a:solidFill>
                  <a:srgbClr val="0066FF"/>
                </a:solidFill>
              </a:rPr>
              <a:t>Cooperative Federalism</a:t>
            </a:r>
          </a:p>
          <a:p>
            <a:pPr lvl="1" eaLnBrk="1" hangingPunct="1">
              <a:lnSpc>
                <a:spcPct val="80000"/>
              </a:lnSpc>
            </a:pPr>
            <a:r>
              <a:rPr lang="en-US" sz="1600" smtClean="0"/>
              <a:t>Definition: A system of government in which powers and policy assignments are shared between states and the national government.</a:t>
            </a:r>
          </a:p>
          <a:p>
            <a:pPr lvl="1" eaLnBrk="1" hangingPunct="1">
              <a:lnSpc>
                <a:spcPct val="80000"/>
              </a:lnSpc>
            </a:pPr>
            <a:r>
              <a:rPr lang="en-US" sz="1600" smtClean="0"/>
              <a:t>Shared costs, shared administration</a:t>
            </a:r>
          </a:p>
          <a:p>
            <a:pPr lvl="1" eaLnBrk="1" hangingPunct="1">
              <a:lnSpc>
                <a:spcPct val="80000"/>
              </a:lnSpc>
            </a:pPr>
            <a:r>
              <a:rPr lang="en-US" sz="1600" smtClean="0"/>
              <a:t>States follow federal guidelines</a:t>
            </a:r>
          </a:p>
          <a:p>
            <a:pPr lvl="1" eaLnBrk="1" hangingPunct="1">
              <a:lnSpc>
                <a:spcPct val="80000"/>
              </a:lnSpc>
            </a:pPr>
            <a:r>
              <a:rPr lang="en-US" sz="1600" smtClean="0"/>
              <a:t>“marble cake federalism”</a:t>
            </a:r>
          </a:p>
          <a:p>
            <a:pPr eaLnBrk="1" hangingPunct="1">
              <a:lnSpc>
                <a:spcPct val="80000"/>
              </a:lnSpc>
            </a:pPr>
            <a:r>
              <a:rPr lang="en-US" sz="1800" b="1" i="1" smtClean="0">
                <a:solidFill>
                  <a:srgbClr val="0066FF"/>
                </a:solidFill>
              </a:rPr>
              <a:t>New Federalism / Devolution</a:t>
            </a:r>
          </a:p>
          <a:p>
            <a:pPr lvl="1" eaLnBrk="1" hangingPunct="1">
              <a:lnSpc>
                <a:spcPct val="80000"/>
              </a:lnSpc>
            </a:pPr>
            <a:r>
              <a:rPr lang="en-US" sz="1600" smtClean="0"/>
              <a:t>Shifting of some authority from national govt. back to the states.</a:t>
            </a:r>
          </a:p>
          <a:p>
            <a:pPr lvl="1" eaLnBrk="1" hangingPunct="1">
              <a:lnSpc>
                <a:spcPct val="80000"/>
              </a:lnSpc>
            </a:pPr>
            <a:r>
              <a:rPr lang="en-US" sz="1600" smtClean="0"/>
              <a:t>Associated with Nixon, Reagan, and esp. associated with 104th and 105th Republican Congress: "Devolution Revolution"</a:t>
            </a:r>
          </a:p>
          <a:p>
            <a:pPr lvl="1" eaLnBrk="1" hangingPunct="1">
              <a:lnSpc>
                <a:spcPct val="80000"/>
              </a:lnSpc>
            </a:pPr>
            <a:r>
              <a:rPr lang="en-US" sz="1600" smtClean="0"/>
              <a:t>Example: use of block grants in welfare reform bill of 1996.</a:t>
            </a:r>
          </a:p>
          <a:p>
            <a:pPr lvl="1" eaLnBrk="1" hangingPunct="1">
              <a:lnSpc>
                <a:spcPct val="80000"/>
              </a:lnSpc>
            </a:pPr>
            <a:r>
              <a:rPr lang="en-US" sz="1600" smtClean="0"/>
              <a:t>(Class of ‘07 termed this “cupcake federalism”) </a:t>
            </a:r>
          </a:p>
          <a:p>
            <a:pPr lvl="1" eaLnBrk="1" hangingPunct="1">
              <a:lnSpc>
                <a:spcPct val="80000"/>
              </a:lnSpc>
            </a:pPr>
            <a:endParaRPr lang="en-US" sz="1600" smtClean="0"/>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Intergovernmental Relations</a:t>
            </a:r>
          </a:p>
        </p:txBody>
      </p:sp>
      <p:sp>
        <p:nvSpPr>
          <p:cNvPr id="35843" name="Rectangle 3"/>
          <p:cNvSpPr>
            <a:spLocks noGrp="1" noChangeArrowheads="1"/>
          </p:cNvSpPr>
          <p:nvPr>
            <p:ph type="body" sz="half" idx="1"/>
          </p:nvPr>
        </p:nvSpPr>
        <p:spPr>
          <a:xfrm>
            <a:off x="5667390" y="1600200"/>
            <a:ext cx="2938448" cy="4530725"/>
          </a:xfrm>
        </p:spPr>
        <p:txBody>
          <a:bodyPr/>
          <a:lstStyle/>
          <a:p>
            <a:pPr eaLnBrk="1" hangingPunct="1"/>
            <a:r>
              <a:rPr lang="en-US" sz="1800" dirty="0" smtClean="0"/>
              <a:t>Federal Grants to State and Local Governments (Figure 3.1)</a:t>
            </a:r>
          </a:p>
          <a:p>
            <a:pPr eaLnBrk="1" hangingPunct="1">
              <a:buFont typeface="Wingdings" pitchFamily="2" charset="2"/>
              <a:buNone/>
            </a:pPr>
            <a:endParaRPr lang="en-US" sz="1800" dirty="0" smtClean="0"/>
          </a:p>
        </p:txBody>
      </p:sp>
      <p:pic>
        <p:nvPicPr>
          <p:cNvPr id="5" name="Picture 15"/>
          <p:cNvPicPr>
            <a:picLocks noChangeAspect="1" noChangeArrowheads="1"/>
          </p:cNvPicPr>
          <p:nvPr/>
        </p:nvPicPr>
        <p:blipFill>
          <a:blip r:embed="rId2" cstate="print"/>
          <a:srcRect/>
          <a:stretch>
            <a:fillRect/>
          </a:stretch>
        </p:blipFill>
        <p:spPr bwMode="auto">
          <a:xfrm>
            <a:off x="336492" y="1547854"/>
            <a:ext cx="5328290" cy="52038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Intergovernmental Relations</a:t>
            </a:r>
          </a:p>
        </p:txBody>
      </p:sp>
      <p:sp>
        <p:nvSpPr>
          <p:cNvPr id="36867" name="Rectangle 3"/>
          <p:cNvSpPr>
            <a:spLocks noGrp="1" noChangeArrowheads="1"/>
          </p:cNvSpPr>
          <p:nvPr>
            <p:ph type="body" idx="1"/>
          </p:nvPr>
        </p:nvSpPr>
        <p:spPr>
          <a:xfrm>
            <a:off x="457200" y="1600200"/>
            <a:ext cx="8435975" cy="4924425"/>
          </a:xfrm>
        </p:spPr>
        <p:txBody>
          <a:bodyPr/>
          <a:lstStyle/>
          <a:p>
            <a:pPr eaLnBrk="1" hangingPunct="1">
              <a:lnSpc>
                <a:spcPct val="80000"/>
              </a:lnSpc>
            </a:pPr>
            <a:r>
              <a:rPr lang="en-US" sz="2400" smtClean="0"/>
              <a:t>Fiscal Federalism</a:t>
            </a:r>
          </a:p>
          <a:p>
            <a:pPr lvl="1" eaLnBrk="1" hangingPunct="1">
              <a:lnSpc>
                <a:spcPct val="80000"/>
              </a:lnSpc>
            </a:pPr>
            <a:r>
              <a:rPr lang="en-US" sz="2000" b="1" i="1" smtClean="0">
                <a:solidFill>
                  <a:srgbClr val="0066FF"/>
                </a:solidFill>
              </a:rPr>
              <a:t>Categorical Grants (or Grants-in-Aid):</a:t>
            </a:r>
            <a:r>
              <a:rPr lang="en-US" sz="2000" smtClean="0"/>
              <a:t> Federal grants that can be used for specific purposes. They have strings attached.</a:t>
            </a:r>
          </a:p>
          <a:p>
            <a:pPr lvl="2" eaLnBrk="1" hangingPunct="1">
              <a:lnSpc>
                <a:spcPct val="80000"/>
              </a:lnSpc>
            </a:pPr>
            <a:r>
              <a:rPr lang="en-US" sz="1800" smtClean="0"/>
              <a:t>Project Grants: based on merit</a:t>
            </a:r>
          </a:p>
          <a:p>
            <a:pPr lvl="2" eaLnBrk="1" hangingPunct="1">
              <a:lnSpc>
                <a:spcPct val="80000"/>
              </a:lnSpc>
            </a:pPr>
            <a:r>
              <a:rPr lang="en-US" sz="1800" smtClean="0"/>
              <a:t>Formula Grants: amount varies based on formulas</a:t>
            </a:r>
          </a:p>
          <a:p>
            <a:pPr lvl="1" eaLnBrk="1" hangingPunct="1">
              <a:lnSpc>
                <a:spcPct val="80000"/>
              </a:lnSpc>
            </a:pPr>
            <a:r>
              <a:rPr lang="en-US" sz="2000" b="1" i="1" smtClean="0">
                <a:solidFill>
                  <a:srgbClr val="0066FF"/>
                </a:solidFill>
              </a:rPr>
              <a:t>Block Grants</a:t>
            </a:r>
            <a:r>
              <a:rPr lang="en-US" sz="2000" smtClean="0"/>
              <a:t>: Federal grants given more or less automatically to support broad programs.</a:t>
            </a:r>
          </a:p>
          <a:p>
            <a:pPr lvl="1" eaLnBrk="1" hangingPunct="1">
              <a:lnSpc>
                <a:spcPct val="80000"/>
              </a:lnSpc>
            </a:pPr>
            <a:r>
              <a:rPr lang="en-US" sz="2000" smtClean="0"/>
              <a:t>The Scramble for Federal Dollars</a:t>
            </a:r>
          </a:p>
          <a:p>
            <a:pPr lvl="2" eaLnBrk="1" hangingPunct="1">
              <a:lnSpc>
                <a:spcPct val="80000"/>
              </a:lnSpc>
            </a:pPr>
            <a:r>
              <a:rPr lang="en-US" sz="1800" smtClean="0"/>
              <a:t>$400 billion in grants every year</a:t>
            </a:r>
          </a:p>
          <a:p>
            <a:pPr lvl="2" eaLnBrk="1" hangingPunct="1">
              <a:lnSpc>
                <a:spcPct val="80000"/>
              </a:lnSpc>
            </a:pPr>
            <a:r>
              <a:rPr lang="en-US" sz="1800" smtClean="0"/>
              <a:t>Universalism - a little something for everybody</a:t>
            </a:r>
          </a:p>
          <a:p>
            <a:pPr lvl="1" eaLnBrk="1" hangingPunct="1">
              <a:lnSpc>
                <a:spcPct val="80000"/>
              </a:lnSpc>
            </a:pPr>
            <a:r>
              <a:rPr lang="en-US" sz="2000" smtClean="0"/>
              <a:t>The Mandate Blues</a:t>
            </a:r>
          </a:p>
          <a:p>
            <a:pPr lvl="2" eaLnBrk="1" hangingPunct="1">
              <a:lnSpc>
                <a:spcPct val="80000"/>
              </a:lnSpc>
            </a:pPr>
            <a:r>
              <a:rPr lang="en-US" sz="1800" b="1" i="1" smtClean="0">
                <a:solidFill>
                  <a:srgbClr val="0066FF"/>
                </a:solidFill>
              </a:rPr>
              <a:t>Mandates</a:t>
            </a:r>
            <a:r>
              <a:rPr lang="en-US" sz="1800" smtClean="0"/>
              <a:t> direct states or local governments to comply with federal rules under threat of penalties or as a condition of receipt of a federal grant.</a:t>
            </a:r>
          </a:p>
          <a:p>
            <a:pPr lvl="2" eaLnBrk="1" hangingPunct="1">
              <a:lnSpc>
                <a:spcPct val="80000"/>
              </a:lnSpc>
            </a:pPr>
            <a:r>
              <a:rPr lang="en-US" sz="1800" b="1" i="1" smtClean="0">
                <a:solidFill>
                  <a:srgbClr val="0066FF"/>
                </a:solidFill>
              </a:rPr>
              <a:t>Unfunded mandates</a:t>
            </a:r>
            <a:r>
              <a:rPr lang="en-US" sz="1800" smtClean="0"/>
              <a:t> are requirements on state &amp; local governments - but no money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Unit 2:</a:t>
            </a:r>
            <a:br>
              <a:rPr lang="en-US" sz="4000" smtClean="0"/>
            </a:br>
            <a:r>
              <a:rPr lang="en-US" sz="4000" smtClean="0"/>
              <a:t>Political beliefs and behaviors (10-20%)</a:t>
            </a:r>
          </a:p>
        </p:txBody>
      </p:sp>
      <p:sp>
        <p:nvSpPr>
          <p:cNvPr id="37891" name="Rectangle 3"/>
          <p:cNvSpPr>
            <a:spLocks noGrp="1" noChangeArrowheads="1"/>
          </p:cNvSpPr>
          <p:nvPr>
            <p:ph type="body" idx="1"/>
          </p:nvPr>
        </p:nvSpPr>
        <p:spPr/>
        <p:txBody>
          <a:bodyPr/>
          <a:lstStyle/>
          <a:p>
            <a:pPr marL="533400" indent="-533400" eaLnBrk="1" hangingPunct="1"/>
            <a:endParaRPr lang="en-US" sz="2400" smtClean="0"/>
          </a:p>
          <a:p>
            <a:pPr marL="533400" indent="-533400" eaLnBrk="1" hangingPunct="1"/>
            <a:r>
              <a:rPr lang="en-US" sz="2400" smtClean="0"/>
              <a:t>Beliefs that citizens hold about their government and its leaders </a:t>
            </a:r>
          </a:p>
          <a:p>
            <a:pPr marL="533400" indent="-533400" eaLnBrk="1" hangingPunct="1"/>
            <a:r>
              <a:rPr lang="en-US" sz="2400" smtClean="0"/>
              <a:t>Processes by which citizens learn about politics </a:t>
            </a:r>
          </a:p>
          <a:p>
            <a:pPr marL="533400" indent="-533400" eaLnBrk="1" hangingPunct="1"/>
            <a:r>
              <a:rPr lang="en-US" sz="2400" smtClean="0"/>
              <a:t>The nature, sources, and consequences of public opinion </a:t>
            </a:r>
          </a:p>
          <a:p>
            <a:pPr marL="533400" indent="-533400" eaLnBrk="1" hangingPunct="1"/>
            <a:r>
              <a:rPr lang="en-US" sz="2400" smtClean="0"/>
              <a:t>The ways in which citizens vote and otherwise participate in political life </a:t>
            </a:r>
          </a:p>
          <a:p>
            <a:pPr marL="533400" indent="-533400" eaLnBrk="1" hangingPunct="1"/>
            <a:r>
              <a:rPr lang="en-US" sz="2400" smtClean="0"/>
              <a:t>Factors that influence citizens to differ from one another in terms of political beliefs and behaviors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ooter Placeholder 6"/>
          <p:cNvSpPr>
            <a:spLocks noGrp="1"/>
          </p:cNvSpPr>
          <p:nvPr>
            <p:ph type="ftr" sz="quarter" idx="11"/>
          </p:nvPr>
        </p:nvSpPr>
        <p:spPr>
          <a:noFill/>
        </p:spPr>
        <p:txBody>
          <a:bodyPr/>
          <a:lstStyle/>
          <a:p>
            <a:r>
              <a:rPr lang="en-US"/>
              <a:t>Figure 6.2</a:t>
            </a:r>
          </a:p>
        </p:txBody>
      </p:sp>
      <p:sp>
        <p:nvSpPr>
          <p:cNvPr id="6149" name="Rectangle 2"/>
          <p:cNvSpPr>
            <a:spLocks noGrp="1" noChangeArrowheads="1"/>
          </p:cNvSpPr>
          <p:nvPr>
            <p:ph type="title"/>
          </p:nvPr>
        </p:nvSpPr>
        <p:spPr/>
        <p:txBody>
          <a:bodyPr/>
          <a:lstStyle/>
          <a:p>
            <a:pPr eaLnBrk="1" hangingPunct="1"/>
            <a:r>
              <a:rPr lang="en-US" smtClean="0"/>
              <a:t>The American People</a:t>
            </a:r>
          </a:p>
        </p:txBody>
      </p:sp>
      <p:sp>
        <p:nvSpPr>
          <p:cNvPr id="6150" name="Rectangle 3"/>
          <p:cNvSpPr>
            <a:spLocks noGrp="1" noChangeArrowheads="1"/>
          </p:cNvSpPr>
          <p:nvPr>
            <p:ph type="body" sz="half" idx="3"/>
          </p:nvPr>
        </p:nvSpPr>
        <p:spPr>
          <a:xfrm>
            <a:off x="4652963" y="1600200"/>
            <a:ext cx="4033837" cy="4530725"/>
          </a:xfrm>
        </p:spPr>
        <p:txBody>
          <a:bodyPr/>
          <a:lstStyle/>
          <a:p>
            <a:pPr eaLnBrk="1" hangingPunct="1"/>
            <a:r>
              <a:rPr lang="en-US" sz="2400" smtClean="0"/>
              <a:t>The Regional Shift</a:t>
            </a:r>
          </a:p>
          <a:p>
            <a:pPr lvl="1" eaLnBrk="1" hangingPunct="1"/>
            <a:r>
              <a:rPr lang="en-US" sz="2000" b="1" i="1" smtClean="0">
                <a:solidFill>
                  <a:srgbClr val="0066FF"/>
                </a:solidFill>
              </a:rPr>
              <a:t>Reapportionment</a:t>
            </a:r>
            <a:r>
              <a:rPr lang="en-US" sz="2000" smtClean="0"/>
              <a:t>: The process of reallocating seats in the House of Representatives every 10 years on the basis of the results of the census.</a:t>
            </a:r>
          </a:p>
        </p:txBody>
      </p:sp>
      <p:graphicFrame>
        <p:nvGraphicFramePr>
          <p:cNvPr id="6146" name="Object 4"/>
          <p:cNvGraphicFramePr>
            <a:graphicFrameLocks noChangeAspect="1"/>
          </p:cNvGraphicFramePr>
          <p:nvPr>
            <p:ph sz="quarter" idx="1"/>
          </p:nvPr>
        </p:nvGraphicFramePr>
        <p:xfrm>
          <a:off x="5849955" y="4670442"/>
          <a:ext cx="2306101" cy="1884371"/>
        </p:xfrm>
        <a:graphic>
          <a:graphicData uri="http://schemas.openxmlformats.org/presentationml/2006/ole">
            <p:oleObj spid="_x0000_s6146" name="Photo Editor Photo" r:id="rId3" imgW="3209524" imgH="2390476" progId="MSPhotoEd.3">
              <p:embed/>
            </p:oleObj>
          </a:graphicData>
        </a:graphic>
      </p:graphicFrame>
      <p:pic>
        <p:nvPicPr>
          <p:cNvPr id="7" name="Picture 18"/>
          <p:cNvPicPr>
            <a:picLocks noChangeAspect="1" noChangeArrowheads="1"/>
          </p:cNvPicPr>
          <p:nvPr/>
        </p:nvPicPr>
        <p:blipFill>
          <a:blip r:embed="rId4" cstate="print"/>
          <a:srcRect r="28493" b="3605"/>
          <a:stretch>
            <a:fillRect/>
          </a:stretch>
        </p:blipFill>
        <p:spPr bwMode="auto">
          <a:xfrm>
            <a:off x="263466" y="1493811"/>
            <a:ext cx="3943404" cy="5244320"/>
          </a:xfrm>
          <a:prstGeom prst="rect">
            <a:avLst/>
          </a:prstGeom>
          <a:noFill/>
          <a:ln>
            <a:noFill/>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How Americans Learn About Politics: Political Socialization</a:t>
            </a:r>
          </a:p>
        </p:txBody>
      </p:sp>
      <p:sp>
        <p:nvSpPr>
          <p:cNvPr id="38915"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Political Socialization</a:t>
            </a:r>
            <a:r>
              <a:rPr lang="en-US" sz="2400" smtClean="0"/>
              <a:t>:</a:t>
            </a:r>
          </a:p>
          <a:p>
            <a:pPr lvl="1" eaLnBrk="1" hangingPunct="1">
              <a:lnSpc>
                <a:spcPct val="80000"/>
              </a:lnSpc>
            </a:pPr>
            <a:r>
              <a:rPr lang="en-US" sz="2000" smtClean="0"/>
              <a:t>“…the process through which and individual acquires [their] particular political orientation”</a:t>
            </a:r>
          </a:p>
          <a:p>
            <a:pPr eaLnBrk="1" hangingPunct="1">
              <a:lnSpc>
                <a:spcPct val="80000"/>
              </a:lnSpc>
            </a:pPr>
            <a:r>
              <a:rPr lang="en-US" sz="2400" smtClean="0"/>
              <a:t>The Process of Political Socialization</a:t>
            </a:r>
          </a:p>
          <a:p>
            <a:pPr lvl="1" eaLnBrk="1" hangingPunct="1">
              <a:lnSpc>
                <a:spcPct val="80000"/>
              </a:lnSpc>
            </a:pPr>
            <a:r>
              <a:rPr lang="en-US" sz="2000" smtClean="0"/>
              <a:t>The Family</a:t>
            </a:r>
          </a:p>
          <a:p>
            <a:pPr lvl="2" eaLnBrk="1" hangingPunct="1">
              <a:lnSpc>
                <a:spcPct val="80000"/>
              </a:lnSpc>
            </a:pPr>
            <a:r>
              <a:rPr lang="en-US" sz="1800" smtClean="0"/>
              <a:t>Time &amp; emotional commitment</a:t>
            </a:r>
          </a:p>
          <a:p>
            <a:pPr lvl="2" eaLnBrk="1" hangingPunct="1">
              <a:lnSpc>
                <a:spcPct val="80000"/>
              </a:lnSpc>
            </a:pPr>
            <a:r>
              <a:rPr lang="en-US" sz="1800" smtClean="0"/>
              <a:t>Political leanings of children often mirror their parent’s leanings</a:t>
            </a:r>
          </a:p>
          <a:p>
            <a:pPr lvl="1" eaLnBrk="1" hangingPunct="1">
              <a:lnSpc>
                <a:spcPct val="80000"/>
              </a:lnSpc>
            </a:pPr>
            <a:r>
              <a:rPr lang="en-US" sz="2000" smtClean="0"/>
              <a:t>The Mass Media</a:t>
            </a:r>
          </a:p>
          <a:p>
            <a:pPr lvl="2" eaLnBrk="1" hangingPunct="1">
              <a:lnSpc>
                <a:spcPct val="80000"/>
              </a:lnSpc>
            </a:pPr>
            <a:r>
              <a:rPr lang="en-US" sz="1800" smtClean="0"/>
              <a:t>Generation gap in TV news viewing</a:t>
            </a:r>
          </a:p>
          <a:p>
            <a:pPr lvl="1" eaLnBrk="1" hangingPunct="1">
              <a:lnSpc>
                <a:spcPct val="80000"/>
              </a:lnSpc>
            </a:pPr>
            <a:r>
              <a:rPr lang="en-US" sz="2000" smtClean="0"/>
              <a:t>School / Education</a:t>
            </a:r>
          </a:p>
          <a:p>
            <a:pPr lvl="2" eaLnBrk="1" hangingPunct="1">
              <a:lnSpc>
                <a:spcPct val="80000"/>
              </a:lnSpc>
            </a:pPr>
            <a:r>
              <a:rPr lang="en-US" sz="1800" smtClean="0"/>
              <a:t>Used by government to socialize the young into the political culture</a:t>
            </a:r>
          </a:p>
          <a:p>
            <a:pPr lvl="2" eaLnBrk="1" hangingPunct="1">
              <a:lnSpc>
                <a:spcPct val="80000"/>
              </a:lnSpc>
            </a:pPr>
            <a:r>
              <a:rPr lang="en-US" sz="1800" smtClean="0"/>
              <a:t> Education produces better jobs and a more positive view of government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smtClean="0"/>
              <a:t>How American Learn About Politics: Political Socialization</a:t>
            </a:r>
          </a:p>
        </p:txBody>
      </p:sp>
      <p:graphicFrame>
        <p:nvGraphicFramePr>
          <p:cNvPr id="7170" name="Object 4"/>
          <p:cNvGraphicFramePr>
            <a:graphicFrameLocks noChangeAspect="1"/>
          </p:cNvGraphicFramePr>
          <p:nvPr>
            <p:ph sz="quarter" idx="1"/>
          </p:nvPr>
        </p:nvGraphicFramePr>
        <p:xfrm>
          <a:off x="1389673" y="2882922"/>
          <a:ext cx="6760601" cy="3759222"/>
        </p:xfrm>
        <a:graphic>
          <a:graphicData uri="http://schemas.openxmlformats.org/presentationml/2006/ole">
            <p:oleObj spid="_x0000_s7170" name="Photo Editor Photo" r:id="rId3" imgW="4420217" imgH="2457143" progId="MSPhotoEd.3">
              <p:embed/>
            </p:oleObj>
          </a:graphicData>
        </a:graphic>
      </p:graphicFrame>
      <p:sp>
        <p:nvSpPr>
          <p:cNvPr id="7172" name="Rectangle 3"/>
          <p:cNvSpPr>
            <a:spLocks noGrp="1" noChangeArrowheads="1"/>
          </p:cNvSpPr>
          <p:nvPr>
            <p:ph sz="quarter" idx="2"/>
          </p:nvPr>
        </p:nvSpPr>
        <p:spPr>
          <a:xfrm>
            <a:off x="2308194" y="2479662"/>
            <a:ext cx="5392755" cy="438119"/>
          </a:xfrm>
        </p:spPr>
        <p:txBody>
          <a:bodyPr/>
          <a:lstStyle/>
          <a:p>
            <a:pPr eaLnBrk="1" hangingPunct="1"/>
            <a:r>
              <a:rPr lang="en-US" sz="1800" dirty="0" smtClean="0"/>
              <a:t>Turnout by Age, 2000 (Figure 6.3)</a:t>
            </a:r>
          </a:p>
          <a:p>
            <a:pPr eaLnBrk="1" hangingPunct="1">
              <a:buFont typeface="Wingdings" pitchFamily="2" charset="2"/>
              <a:buNone/>
            </a:pPr>
            <a:endParaRPr lang="en-US" sz="1800" dirty="0" smtClean="0"/>
          </a:p>
        </p:txBody>
      </p:sp>
      <p:sp>
        <p:nvSpPr>
          <p:cNvPr id="5" name="Text Placeholder 4"/>
          <p:cNvSpPr>
            <a:spLocks noGrp="1"/>
          </p:cNvSpPr>
          <p:nvPr>
            <p:ph type="body" sz="half" idx="3"/>
          </p:nvPr>
        </p:nvSpPr>
        <p:spPr>
          <a:xfrm>
            <a:off x="409518" y="1530324"/>
            <a:ext cx="8277282" cy="4600601"/>
          </a:xfrm>
        </p:spPr>
        <p:txBody>
          <a:bodyPr/>
          <a:lstStyle/>
          <a:p>
            <a:r>
              <a:rPr lang="en-US" dirty="0" smtClean="0"/>
              <a:t>Aging increases political participation and strength of party attachment</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What Americans Value: Political Ideologies</a:t>
            </a:r>
          </a:p>
        </p:txBody>
      </p:sp>
      <p:sp>
        <p:nvSpPr>
          <p:cNvPr id="39939" name="Rectangle 3"/>
          <p:cNvSpPr>
            <a:spLocks noGrp="1" noChangeArrowheads="1"/>
          </p:cNvSpPr>
          <p:nvPr>
            <p:ph type="body" idx="1"/>
          </p:nvPr>
        </p:nvSpPr>
        <p:spPr/>
        <p:txBody>
          <a:bodyPr/>
          <a:lstStyle/>
          <a:p>
            <a:pPr eaLnBrk="1" hangingPunct="1">
              <a:lnSpc>
                <a:spcPct val="90000"/>
              </a:lnSpc>
            </a:pPr>
            <a:r>
              <a:rPr lang="en-US" sz="2000" b="1" i="1" dirty="0" smtClean="0">
                <a:solidFill>
                  <a:srgbClr val="0066FF"/>
                </a:solidFill>
              </a:rPr>
              <a:t>Political Ideology</a:t>
            </a:r>
            <a:r>
              <a:rPr lang="en-US" sz="2000" dirty="0" smtClean="0"/>
              <a:t>:</a:t>
            </a:r>
          </a:p>
          <a:p>
            <a:pPr lvl="1" eaLnBrk="1" hangingPunct="1">
              <a:lnSpc>
                <a:spcPct val="90000"/>
              </a:lnSpc>
            </a:pPr>
            <a:r>
              <a:rPr lang="en-US" sz="1800" dirty="0" smtClean="0"/>
              <a:t>A coherent set of beliefs about politics, public policy, and public purpose.</a:t>
            </a:r>
          </a:p>
          <a:p>
            <a:pPr eaLnBrk="1" hangingPunct="1">
              <a:lnSpc>
                <a:spcPct val="90000"/>
              </a:lnSpc>
            </a:pPr>
            <a:r>
              <a:rPr lang="en-US" sz="2000" dirty="0" smtClean="0"/>
              <a:t>Who Are the Liberals and Conservatives?</a:t>
            </a:r>
          </a:p>
          <a:p>
            <a:pPr lvl="1" eaLnBrk="1" hangingPunct="1">
              <a:lnSpc>
                <a:spcPct val="90000"/>
              </a:lnSpc>
            </a:pPr>
            <a:r>
              <a:rPr lang="en-US" sz="1800" dirty="0" smtClean="0"/>
              <a:t>Views change over time</a:t>
            </a:r>
          </a:p>
          <a:p>
            <a:pPr lvl="1" eaLnBrk="1" hangingPunct="1">
              <a:lnSpc>
                <a:spcPct val="90000"/>
              </a:lnSpc>
            </a:pPr>
            <a:r>
              <a:rPr lang="en-US" sz="1800" dirty="0" smtClean="0"/>
              <a:t>Currently about 37% conservative, 23% liberal, 40% moderate</a:t>
            </a:r>
          </a:p>
          <a:p>
            <a:pPr eaLnBrk="1" hangingPunct="1">
              <a:lnSpc>
                <a:spcPct val="90000"/>
              </a:lnSpc>
            </a:pPr>
            <a:r>
              <a:rPr lang="en-US" sz="2000" dirty="0" smtClean="0"/>
              <a:t>Do People Think in Ideological Terms?</a:t>
            </a:r>
          </a:p>
          <a:p>
            <a:pPr lvl="1" eaLnBrk="1" hangingPunct="1">
              <a:lnSpc>
                <a:spcPct val="90000"/>
              </a:lnSpc>
            </a:pPr>
            <a:r>
              <a:rPr lang="en-US" sz="1800" dirty="0" smtClean="0"/>
              <a:t>Ideologues: think in ideological terms - 12% of the population</a:t>
            </a:r>
          </a:p>
          <a:p>
            <a:pPr lvl="1" eaLnBrk="1" hangingPunct="1">
              <a:lnSpc>
                <a:spcPct val="90000"/>
              </a:lnSpc>
            </a:pPr>
            <a:r>
              <a:rPr lang="en-US" sz="1800" dirty="0" smtClean="0"/>
              <a:t>Group Benefits: rely on party labels - 42% of the population</a:t>
            </a:r>
          </a:p>
          <a:p>
            <a:pPr lvl="1" eaLnBrk="1" hangingPunct="1">
              <a:lnSpc>
                <a:spcPct val="90000"/>
              </a:lnSpc>
            </a:pPr>
            <a:r>
              <a:rPr lang="en-US" sz="1800" dirty="0" smtClean="0"/>
              <a:t>Nature of the Times: current times are good or bad - 24% of the population</a:t>
            </a:r>
          </a:p>
          <a:p>
            <a:pPr lvl="1" eaLnBrk="1" hangingPunct="1">
              <a:lnSpc>
                <a:spcPct val="90000"/>
              </a:lnSpc>
            </a:pPr>
            <a:r>
              <a:rPr lang="en-US" sz="1800" dirty="0" smtClean="0"/>
              <a:t>No issue </a:t>
            </a:r>
            <a:r>
              <a:rPr lang="en-US" sz="1800" dirty="0" smtClean="0"/>
              <a:t>content</a:t>
            </a:r>
            <a:r>
              <a:rPr lang="en-US" sz="1800" dirty="0" smtClean="0"/>
              <a:t>: based on personalities - 22% of the population</a:t>
            </a:r>
          </a:p>
          <a:p>
            <a:pPr lvl="1" eaLnBrk="1" hangingPunct="1">
              <a:lnSpc>
                <a:spcPct val="90000"/>
              </a:lnSpc>
            </a:pPr>
            <a:endParaRPr lang="en-US" sz="1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5"/>
          <p:cNvSpPr>
            <a:spLocks noGrp="1"/>
          </p:cNvSpPr>
          <p:nvPr>
            <p:ph type="ftr" sz="quarter" idx="11"/>
          </p:nvPr>
        </p:nvSpPr>
        <p:spPr>
          <a:noFill/>
        </p:spPr>
        <p:txBody>
          <a:bodyPr/>
          <a:lstStyle/>
          <a:p>
            <a:r>
              <a:rPr lang="en-US"/>
              <a:t>Figure 6.5</a:t>
            </a:r>
          </a:p>
        </p:txBody>
      </p:sp>
      <p:sp>
        <p:nvSpPr>
          <p:cNvPr id="8196" name="Rectangle 2"/>
          <p:cNvSpPr>
            <a:spLocks noGrp="1" noChangeArrowheads="1"/>
          </p:cNvSpPr>
          <p:nvPr>
            <p:ph type="title"/>
          </p:nvPr>
        </p:nvSpPr>
        <p:spPr/>
        <p:txBody>
          <a:bodyPr/>
          <a:lstStyle/>
          <a:p>
            <a:pPr eaLnBrk="1" hangingPunct="1"/>
            <a:r>
              <a:rPr lang="en-US" smtClean="0"/>
              <a:t>How Americans Participate in Politics</a:t>
            </a:r>
          </a:p>
        </p:txBody>
      </p:sp>
      <p:sp>
        <p:nvSpPr>
          <p:cNvPr id="8197" name="Rectangle 3"/>
          <p:cNvSpPr>
            <a:spLocks noGrp="1" noChangeArrowheads="1"/>
          </p:cNvSpPr>
          <p:nvPr>
            <p:ph type="body" sz="half" idx="1"/>
          </p:nvPr>
        </p:nvSpPr>
        <p:spPr>
          <a:xfrm>
            <a:off x="457200" y="1600200"/>
            <a:ext cx="8229600" cy="755650"/>
          </a:xfrm>
        </p:spPr>
        <p:txBody>
          <a:bodyPr/>
          <a:lstStyle/>
          <a:p>
            <a:pPr eaLnBrk="1" hangingPunct="1"/>
            <a:r>
              <a:rPr lang="en-US" sz="2400" smtClean="0"/>
              <a:t>Class, Inequality, and Participation</a:t>
            </a:r>
          </a:p>
        </p:txBody>
      </p:sp>
      <p:graphicFrame>
        <p:nvGraphicFramePr>
          <p:cNvPr id="8194" name="Object 4"/>
          <p:cNvGraphicFramePr>
            <a:graphicFrameLocks noChangeAspect="1"/>
          </p:cNvGraphicFramePr>
          <p:nvPr>
            <p:ph sz="half" idx="2"/>
          </p:nvPr>
        </p:nvGraphicFramePr>
        <p:xfrm>
          <a:off x="719138" y="2133600"/>
          <a:ext cx="7848600" cy="3941763"/>
        </p:xfrm>
        <a:graphic>
          <a:graphicData uri="http://schemas.openxmlformats.org/presentationml/2006/ole">
            <p:oleObj spid="_x0000_s8194" name="Photo Editor Photo" r:id="rId3" imgW="4001058" imgH="2010056" progId="MSPhotoEd.3">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Answering the </a:t>
            </a:r>
            <a:r>
              <a:rPr lang="en-US" i="1" dirty="0" smtClean="0"/>
              <a:t>Free Response Questions</a:t>
            </a:r>
          </a:p>
        </p:txBody>
      </p:sp>
      <p:sp>
        <p:nvSpPr>
          <p:cNvPr id="21507" name="Rectangle 3"/>
          <p:cNvSpPr>
            <a:spLocks noGrp="1" noChangeArrowheads="1"/>
          </p:cNvSpPr>
          <p:nvPr>
            <p:ph type="body" idx="1"/>
          </p:nvPr>
        </p:nvSpPr>
        <p:spPr>
          <a:xfrm>
            <a:off x="323850" y="1457298"/>
            <a:ext cx="8677275" cy="5184775"/>
          </a:xfrm>
        </p:spPr>
        <p:txBody>
          <a:bodyPr/>
          <a:lstStyle/>
          <a:p>
            <a:pPr eaLnBrk="1" hangingPunct="1">
              <a:lnSpc>
                <a:spcPct val="80000"/>
              </a:lnSpc>
            </a:pPr>
            <a:r>
              <a:rPr lang="en-US" sz="2000" dirty="0" smtClean="0"/>
              <a:t>READ the question very carefully. </a:t>
            </a:r>
          </a:p>
          <a:p>
            <a:pPr lvl="1" eaLnBrk="1" hangingPunct="1">
              <a:lnSpc>
                <a:spcPct val="80000"/>
              </a:lnSpc>
            </a:pPr>
            <a:r>
              <a:rPr lang="en-US" sz="1800" dirty="0" err="1" smtClean="0"/>
              <a:t>FRQs</a:t>
            </a:r>
            <a:r>
              <a:rPr lang="en-US" sz="1600" dirty="0" smtClean="0"/>
              <a:t> usually require several general IDs (Identify, Define, List )and then elaboration (Explain, Discuss, Analyze, Describe). Brainstorm to find the best opportunities to earn points and the easiest examples to explain. Don’t just take the first that come to mind</a:t>
            </a:r>
            <a:r>
              <a:rPr lang="en-US" sz="1600" dirty="0" smtClean="0"/>
              <a:t>. If there is a term you must demonstrate that you know what it means (ex., </a:t>
            </a:r>
            <a:r>
              <a:rPr lang="en-US" sz="1600" i="1" dirty="0" smtClean="0"/>
              <a:t>mandate</a:t>
            </a:r>
            <a:r>
              <a:rPr lang="en-US" sz="1600" dirty="0" smtClean="0"/>
              <a:t>).</a:t>
            </a:r>
            <a:endParaRPr lang="en-US" sz="1600" dirty="0" smtClean="0"/>
          </a:p>
          <a:p>
            <a:pPr eaLnBrk="1" hangingPunct="1">
              <a:lnSpc>
                <a:spcPct val="80000"/>
              </a:lnSpc>
            </a:pPr>
            <a:r>
              <a:rPr lang="en-US" sz="2000" dirty="0" smtClean="0"/>
              <a:t>DO I NEED AN INTRO? </a:t>
            </a:r>
          </a:p>
          <a:p>
            <a:pPr lvl="1" eaLnBrk="1" hangingPunct="1">
              <a:lnSpc>
                <a:spcPct val="80000"/>
              </a:lnSpc>
            </a:pPr>
            <a:r>
              <a:rPr lang="en-US" sz="1600" dirty="0" smtClean="0"/>
              <a:t>You will only need a thesis on questions that require you to take a definitive stand on an issue. DON’T write a fluff </a:t>
            </a:r>
            <a:r>
              <a:rPr lang="en-US" sz="1600" dirty="0" smtClean="0"/>
              <a:t>intro, but do include definitions.</a:t>
            </a:r>
            <a:endParaRPr lang="en-US" sz="1800" dirty="0" smtClean="0"/>
          </a:p>
          <a:p>
            <a:pPr eaLnBrk="1" hangingPunct="1">
              <a:lnSpc>
                <a:spcPct val="80000"/>
              </a:lnSpc>
            </a:pPr>
            <a:r>
              <a:rPr lang="en-US" sz="2000" dirty="0" smtClean="0"/>
              <a:t>FORMAT: </a:t>
            </a:r>
          </a:p>
          <a:p>
            <a:pPr lvl="1" eaLnBrk="1" hangingPunct="1">
              <a:lnSpc>
                <a:spcPct val="80000"/>
              </a:lnSpc>
            </a:pPr>
            <a:r>
              <a:rPr lang="en-US" sz="1800" dirty="0" smtClean="0"/>
              <a:t>LABEL </a:t>
            </a:r>
            <a:r>
              <a:rPr lang="en-US" sz="1600" dirty="0" smtClean="0"/>
              <a:t>each section (with numbers &amp; letters </a:t>
            </a:r>
            <a:r>
              <a:rPr lang="en-US" sz="1600" dirty="0" smtClean="0"/>
              <a:t>from </a:t>
            </a:r>
            <a:r>
              <a:rPr lang="en-US" sz="1600" dirty="0" smtClean="0"/>
              <a:t>the question).</a:t>
            </a:r>
          </a:p>
          <a:p>
            <a:pPr lvl="1" eaLnBrk="1" hangingPunct="1">
              <a:lnSpc>
                <a:spcPct val="80000"/>
              </a:lnSpc>
            </a:pPr>
            <a:r>
              <a:rPr lang="en-US" sz="1800" dirty="0" smtClean="0"/>
              <a:t>GUESS </a:t>
            </a:r>
            <a:r>
              <a:rPr lang="en-US" sz="1600" dirty="0" smtClean="0"/>
              <a:t>if needed.  There is no penalty for including incorrect information.</a:t>
            </a:r>
          </a:p>
          <a:p>
            <a:pPr lvl="1" eaLnBrk="1" hangingPunct="1">
              <a:lnSpc>
                <a:spcPct val="80000"/>
              </a:lnSpc>
            </a:pPr>
            <a:r>
              <a:rPr lang="en-US" sz="1600" dirty="0" smtClean="0"/>
              <a:t>If you are more comfortable writing a traditional essay – write an essay. </a:t>
            </a:r>
          </a:p>
          <a:p>
            <a:pPr eaLnBrk="1" hangingPunct="1">
              <a:lnSpc>
                <a:spcPct val="80000"/>
              </a:lnSpc>
            </a:pPr>
            <a:r>
              <a:rPr lang="en-US" sz="2000" dirty="0" smtClean="0"/>
              <a:t>RE-READ YOUR ANSWERS:  </a:t>
            </a:r>
            <a:endParaRPr lang="en-US" sz="1800" dirty="0" smtClean="0"/>
          </a:p>
          <a:p>
            <a:pPr lvl="1" eaLnBrk="1" hangingPunct="1">
              <a:lnSpc>
                <a:spcPct val="80000"/>
              </a:lnSpc>
            </a:pPr>
            <a:r>
              <a:rPr lang="en-US" sz="1600" dirty="0" smtClean="0"/>
              <a:t>If </a:t>
            </a:r>
            <a:r>
              <a:rPr lang="en-US" sz="1600" dirty="0" smtClean="0"/>
              <a:t>you think of an additional point or forgot to reference the question add the information and arrow it into the right spot. </a:t>
            </a:r>
          </a:p>
          <a:p>
            <a:pPr eaLnBrk="1" hangingPunct="1">
              <a:lnSpc>
                <a:spcPct val="80000"/>
              </a:lnSpc>
            </a:pPr>
            <a:r>
              <a:rPr lang="en-US" sz="2000" dirty="0" smtClean="0"/>
              <a:t>SPARE TIRES  </a:t>
            </a:r>
          </a:p>
          <a:p>
            <a:pPr lvl="1" eaLnBrk="1" hangingPunct="1">
              <a:lnSpc>
                <a:spcPct val="80000"/>
              </a:lnSpc>
            </a:pPr>
            <a:r>
              <a:rPr lang="en-US" sz="1600" dirty="0" smtClean="0"/>
              <a:t>If the question asks for two examples, you can provide the required two PLUS a </a:t>
            </a:r>
            <a:r>
              <a:rPr lang="en-US" sz="1600" dirty="0" smtClean="0"/>
              <a:t>third. </a:t>
            </a:r>
            <a:r>
              <a:rPr lang="en-US" sz="1600" dirty="0" smtClean="0"/>
              <a:t>AP Readers are required to read all three and give you credit for the best two. </a:t>
            </a:r>
            <a:r>
              <a:rPr lang="en-US" sz="1600" dirty="0" smtClean="0"/>
              <a:t>But if it asks for the only two of something, you will be penalized for including more.</a:t>
            </a:r>
            <a:endParaRPr lang="en-US" sz="16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How American Elections Work</a:t>
            </a:r>
          </a:p>
        </p:txBody>
      </p:sp>
      <p:sp>
        <p:nvSpPr>
          <p:cNvPr id="40963" name="Rectangle 3"/>
          <p:cNvSpPr>
            <a:spLocks noGrp="1" noChangeArrowheads="1"/>
          </p:cNvSpPr>
          <p:nvPr>
            <p:ph type="body" idx="1"/>
          </p:nvPr>
        </p:nvSpPr>
        <p:spPr/>
        <p:txBody>
          <a:bodyPr/>
          <a:lstStyle/>
          <a:p>
            <a:pPr eaLnBrk="1" hangingPunct="1">
              <a:lnSpc>
                <a:spcPct val="90000"/>
              </a:lnSpc>
            </a:pPr>
            <a:r>
              <a:rPr lang="en-US" b="1" i="1" smtClean="0">
                <a:solidFill>
                  <a:srgbClr val="0066FF"/>
                </a:solidFill>
              </a:rPr>
              <a:t>Initiative Petition</a:t>
            </a:r>
            <a:r>
              <a:rPr lang="en-US" smtClean="0"/>
              <a:t>:</a:t>
            </a:r>
          </a:p>
          <a:p>
            <a:pPr lvl="1" eaLnBrk="1" hangingPunct="1">
              <a:lnSpc>
                <a:spcPct val="90000"/>
              </a:lnSpc>
            </a:pPr>
            <a:r>
              <a:rPr lang="en-US" smtClean="0"/>
              <a:t>Voters in some states propose legislation to be voted on.</a:t>
            </a:r>
          </a:p>
          <a:p>
            <a:pPr lvl="1" eaLnBrk="1" hangingPunct="1">
              <a:lnSpc>
                <a:spcPct val="90000"/>
              </a:lnSpc>
            </a:pPr>
            <a:r>
              <a:rPr lang="en-US" smtClean="0"/>
              <a:t>Requires a specific number of signatures to be placed on the ballot.</a:t>
            </a:r>
          </a:p>
          <a:p>
            <a:pPr lvl="1" eaLnBrk="1" hangingPunct="1">
              <a:lnSpc>
                <a:spcPct val="90000"/>
              </a:lnSpc>
            </a:pPr>
            <a:r>
              <a:rPr lang="en-US" smtClean="0"/>
              <a:t>Can still be voted down by the people.</a:t>
            </a:r>
          </a:p>
          <a:p>
            <a:pPr eaLnBrk="1" hangingPunct="1">
              <a:lnSpc>
                <a:spcPct val="90000"/>
              </a:lnSpc>
            </a:pPr>
            <a:r>
              <a:rPr lang="en-US" b="1" i="1" smtClean="0">
                <a:solidFill>
                  <a:srgbClr val="0066FF"/>
                </a:solidFill>
              </a:rPr>
              <a:t>Referendum</a:t>
            </a:r>
            <a:r>
              <a:rPr lang="en-US" smtClean="0"/>
              <a:t>: </a:t>
            </a:r>
          </a:p>
          <a:p>
            <a:pPr lvl="1" eaLnBrk="1" hangingPunct="1">
              <a:lnSpc>
                <a:spcPct val="90000"/>
              </a:lnSpc>
            </a:pPr>
            <a:r>
              <a:rPr lang="en-US" smtClean="0"/>
              <a:t>Voters are given the chance to approve or disapprove a legislative act, bond issue, or constitutional amendment proposed by the legislature.</a:t>
            </a:r>
          </a:p>
          <a:p>
            <a:pPr lvl="1"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Whether to Vote: A Citizen’s First Choice</a:t>
            </a:r>
          </a:p>
        </p:txBody>
      </p:sp>
      <p:sp>
        <p:nvSpPr>
          <p:cNvPr id="41987" name="Rectangle 3"/>
          <p:cNvSpPr>
            <a:spLocks noGrp="1" noChangeArrowheads="1"/>
          </p:cNvSpPr>
          <p:nvPr>
            <p:ph type="body" idx="1"/>
          </p:nvPr>
        </p:nvSpPr>
        <p:spPr>
          <a:xfrm>
            <a:off x="457200" y="1600200"/>
            <a:ext cx="8435975" cy="5068888"/>
          </a:xfrm>
        </p:spPr>
        <p:txBody>
          <a:bodyPr/>
          <a:lstStyle/>
          <a:p>
            <a:pPr eaLnBrk="1" hangingPunct="1">
              <a:lnSpc>
                <a:spcPct val="80000"/>
              </a:lnSpc>
            </a:pPr>
            <a:r>
              <a:rPr lang="en-US" sz="2000" smtClean="0"/>
              <a:t>Deciding Whether to Vote</a:t>
            </a:r>
          </a:p>
          <a:p>
            <a:pPr lvl="1" eaLnBrk="1" hangingPunct="1">
              <a:lnSpc>
                <a:spcPct val="80000"/>
              </a:lnSpc>
            </a:pPr>
            <a:r>
              <a:rPr lang="en-US" sz="1800" smtClean="0"/>
              <a:t>U.S. typically has low voter turnouts.</a:t>
            </a:r>
          </a:p>
          <a:p>
            <a:pPr lvl="1" eaLnBrk="1" hangingPunct="1">
              <a:lnSpc>
                <a:spcPct val="80000"/>
              </a:lnSpc>
            </a:pPr>
            <a:r>
              <a:rPr lang="en-US" sz="1800" smtClean="0"/>
              <a:t>Some argue it is a rational choice to not vote.</a:t>
            </a:r>
          </a:p>
          <a:p>
            <a:pPr lvl="1" eaLnBrk="1" hangingPunct="1">
              <a:lnSpc>
                <a:spcPct val="80000"/>
              </a:lnSpc>
            </a:pPr>
            <a:r>
              <a:rPr lang="en-US" sz="1800" b="1" i="1" smtClean="0">
                <a:solidFill>
                  <a:srgbClr val="0066FF"/>
                </a:solidFill>
              </a:rPr>
              <a:t>Political Efficacy</a:t>
            </a:r>
            <a:r>
              <a:rPr lang="en-US" sz="1800" smtClean="0"/>
              <a:t>: The belief that one’s political participation really matters.</a:t>
            </a:r>
          </a:p>
          <a:p>
            <a:pPr lvl="1" eaLnBrk="1" hangingPunct="1">
              <a:lnSpc>
                <a:spcPct val="80000"/>
              </a:lnSpc>
            </a:pPr>
            <a:r>
              <a:rPr lang="en-US" sz="1800" smtClean="0"/>
              <a:t>Civic Duty: The belief the in order to support democratic government, a citizen should always vote.</a:t>
            </a:r>
          </a:p>
          <a:p>
            <a:pPr eaLnBrk="1" hangingPunct="1">
              <a:lnSpc>
                <a:spcPct val="80000"/>
              </a:lnSpc>
            </a:pPr>
            <a:r>
              <a:rPr lang="en-US" sz="2000" smtClean="0"/>
              <a:t>Who Votes?</a:t>
            </a:r>
          </a:p>
          <a:p>
            <a:pPr lvl="1" eaLnBrk="1" hangingPunct="1">
              <a:lnSpc>
                <a:spcPct val="80000"/>
              </a:lnSpc>
            </a:pPr>
            <a:r>
              <a:rPr lang="en-US" sz="2000" smtClean="0"/>
              <a:t>Education: More education = more likely to vote. Most important factor.</a:t>
            </a:r>
          </a:p>
          <a:p>
            <a:pPr lvl="1" eaLnBrk="1" hangingPunct="1">
              <a:lnSpc>
                <a:spcPct val="80000"/>
              </a:lnSpc>
            </a:pPr>
            <a:r>
              <a:rPr lang="en-US" sz="2000" smtClean="0"/>
              <a:t>Age: Older = more likely to vote.</a:t>
            </a:r>
          </a:p>
          <a:p>
            <a:pPr lvl="1" eaLnBrk="1" hangingPunct="1">
              <a:lnSpc>
                <a:spcPct val="80000"/>
              </a:lnSpc>
            </a:pPr>
            <a:r>
              <a:rPr lang="en-US" sz="2000" smtClean="0"/>
              <a:t>Race: Caucasian = more likely to vote. BUT, other ethnicities are higher with comparable education.</a:t>
            </a:r>
          </a:p>
          <a:p>
            <a:pPr lvl="1" eaLnBrk="1" hangingPunct="1">
              <a:lnSpc>
                <a:spcPct val="80000"/>
              </a:lnSpc>
            </a:pPr>
            <a:r>
              <a:rPr lang="en-US" sz="2000" smtClean="0"/>
              <a:t>Gender: Female = more likely to vote.</a:t>
            </a:r>
          </a:p>
          <a:p>
            <a:pPr lvl="1" eaLnBrk="1" hangingPunct="1">
              <a:lnSpc>
                <a:spcPct val="80000"/>
              </a:lnSpc>
            </a:pPr>
            <a:r>
              <a:rPr lang="en-US" sz="2000" smtClean="0"/>
              <a:t>Marital Status: Married = more likely to vote.</a:t>
            </a:r>
          </a:p>
          <a:p>
            <a:pPr lvl="1" eaLnBrk="1" hangingPunct="1">
              <a:lnSpc>
                <a:spcPct val="80000"/>
              </a:lnSpc>
            </a:pPr>
            <a:r>
              <a:rPr lang="en-US" sz="2000" smtClean="0"/>
              <a:t>Union Membership: = more likely to vote.</a:t>
            </a:r>
          </a:p>
          <a:p>
            <a:pPr lvl="1" eaLnBrk="1" hangingPunct="1">
              <a:lnSpc>
                <a:spcPct val="80000"/>
              </a:lnSpc>
            </a:pPr>
            <a:r>
              <a:rPr lang="en-US" sz="2000" smtClean="0"/>
              <a:t>Traits are cumulative - possessing several adds up.</a:t>
            </a:r>
            <a:endParaRPr lang="en-US" sz="1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Unit 3: Political parties, interest groups, and mass media (10-20%) </a:t>
            </a:r>
          </a:p>
        </p:txBody>
      </p:sp>
      <p:sp>
        <p:nvSpPr>
          <p:cNvPr id="43011" name="Rectangle 3"/>
          <p:cNvSpPr>
            <a:spLocks noGrp="1" noChangeArrowheads="1"/>
          </p:cNvSpPr>
          <p:nvPr>
            <p:ph type="body" idx="1"/>
          </p:nvPr>
        </p:nvSpPr>
        <p:spPr/>
        <p:txBody>
          <a:bodyPr/>
          <a:lstStyle/>
          <a:p>
            <a:pPr marL="533400" indent="-533400" eaLnBrk="1" hangingPunct="1">
              <a:lnSpc>
                <a:spcPct val="80000"/>
              </a:lnSpc>
            </a:pPr>
            <a:r>
              <a:rPr lang="en-US" sz="2400" smtClean="0"/>
              <a:t>Political parties and elections (including their functions, organization, historical development, and effects on the political process) </a:t>
            </a:r>
          </a:p>
          <a:p>
            <a:pPr marL="533400" indent="-533400" eaLnBrk="1" hangingPunct="1">
              <a:lnSpc>
                <a:spcPct val="80000"/>
              </a:lnSpc>
            </a:pPr>
            <a:r>
              <a:rPr lang="en-US" sz="2400" smtClean="0"/>
              <a:t>Interest groups (including PACs) </a:t>
            </a:r>
          </a:p>
          <a:p>
            <a:pPr marL="914400" lvl="1" indent="-457200" eaLnBrk="1" hangingPunct="1">
              <a:lnSpc>
                <a:spcPct val="80000"/>
              </a:lnSpc>
            </a:pPr>
            <a:r>
              <a:rPr lang="en-US" sz="2000" smtClean="0"/>
              <a:t>The range of interests that are or are not represented </a:t>
            </a:r>
          </a:p>
          <a:p>
            <a:pPr marL="914400" lvl="1" indent="-457200" eaLnBrk="1" hangingPunct="1">
              <a:lnSpc>
                <a:spcPct val="80000"/>
              </a:lnSpc>
            </a:pPr>
            <a:r>
              <a:rPr lang="en-US" sz="2000" smtClean="0"/>
              <a:t>The activities of interest groups </a:t>
            </a:r>
          </a:p>
          <a:p>
            <a:pPr marL="914400" lvl="1" indent="-457200" eaLnBrk="1" hangingPunct="1">
              <a:lnSpc>
                <a:spcPct val="80000"/>
              </a:lnSpc>
            </a:pPr>
            <a:r>
              <a:rPr lang="en-US" sz="2000" smtClean="0"/>
              <a:t>The effects of interest groups on the political process </a:t>
            </a:r>
          </a:p>
          <a:p>
            <a:pPr marL="914400" lvl="1" indent="-457200" eaLnBrk="1" hangingPunct="1">
              <a:lnSpc>
                <a:spcPct val="80000"/>
              </a:lnSpc>
            </a:pPr>
            <a:r>
              <a:rPr lang="en-US" sz="2000" smtClean="0"/>
              <a:t>The unique characteristics and roles of PACs in the political process </a:t>
            </a:r>
          </a:p>
          <a:p>
            <a:pPr marL="533400" indent="-533400" eaLnBrk="1" hangingPunct="1">
              <a:lnSpc>
                <a:spcPct val="80000"/>
              </a:lnSpc>
            </a:pPr>
            <a:r>
              <a:rPr lang="en-US" sz="2400" smtClean="0"/>
              <a:t>The mass media </a:t>
            </a:r>
          </a:p>
          <a:p>
            <a:pPr marL="914400" lvl="1" indent="-457200" eaLnBrk="1" hangingPunct="1">
              <a:lnSpc>
                <a:spcPct val="80000"/>
              </a:lnSpc>
            </a:pPr>
            <a:r>
              <a:rPr lang="en-US" sz="2000" smtClean="0"/>
              <a:t>The functions and structures of the media </a:t>
            </a:r>
          </a:p>
          <a:p>
            <a:pPr marL="914400" lvl="1" indent="-457200" eaLnBrk="1" hangingPunct="1">
              <a:lnSpc>
                <a:spcPct val="80000"/>
              </a:lnSpc>
            </a:pPr>
            <a:r>
              <a:rPr lang="en-US" sz="2000" smtClean="0"/>
              <a:t>The impacts of media on politics</a:t>
            </a:r>
            <a:br>
              <a:rPr lang="en-US" sz="2000" smtClean="0"/>
            </a:br>
            <a:r>
              <a:rPr lang="en-US" sz="2000" smtClean="0"/>
              <a:t/>
            </a:r>
            <a:br>
              <a:rPr lang="en-US" sz="2000" smtClean="0"/>
            </a:br>
            <a:r>
              <a:rPr lang="en-US" sz="2000" smtClean="0"/>
              <a:t/>
            </a:r>
            <a:br>
              <a:rPr lang="en-US" sz="2000" smtClean="0"/>
            </a:br>
            <a:endParaRPr lang="en-US" sz="20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The Mass Media</a:t>
            </a:r>
          </a:p>
        </p:txBody>
      </p:sp>
      <p:sp>
        <p:nvSpPr>
          <p:cNvPr id="44035"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Media Events</a:t>
            </a:r>
            <a:r>
              <a:rPr lang="en-US" sz="2400" smtClean="0"/>
              <a:t>:</a:t>
            </a:r>
          </a:p>
          <a:p>
            <a:pPr lvl="1" eaLnBrk="1" hangingPunct="1">
              <a:lnSpc>
                <a:spcPct val="80000"/>
              </a:lnSpc>
            </a:pPr>
            <a:r>
              <a:rPr lang="en-US" sz="2000" smtClean="0"/>
              <a:t>Events purposely staged for the media that nonetheless look spontaneous. Media events can be staged by almost anybody.</a:t>
            </a:r>
          </a:p>
          <a:p>
            <a:pPr eaLnBrk="1" hangingPunct="1">
              <a:lnSpc>
                <a:spcPct val="80000"/>
              </a:lnSpc>
            </a:pPr>
            <a:r>
              <a:rPr lang="en-US" sz="2400" smtClean="0"/>
              <a:t>Other items to consider:</a:t>
            </a:r>
          </a:p>
          <a:p>
            <a:pPr lvl="1" eaLnBrk="1" hangingPunct="1">
              <a:lnSpc>
                <a:spcPct val="80000"/>
              </a:lnSpc>
            </a:pPr>
            <a:r>
              <a:rPr lang="en-US" sz="2000" smtClean="0"/>
              <a:t>60% presidential campaign spending is TV ads</a:t>
            </a:r>
          </a:p>
          <a:p>
            <a:pPr lvl="1" eaLnBrk="1" hangingPunct="1">
              <a:lnSpc>
                <a:spcPct val="80000"/>
              </a:lnSpc>
            </a:pPr>
            <a:r>
              <a:rPr lang="en-US" sz="2000" smtClean="0"/>
              <a:t>Image making / news management is important, especially for presidents</a:t>
            </a:r>
          </a:p>
          <a:p>
            <a:pPr eaLnBrk="1" hangingPunct="1">
              <a:lnSpc>
                <a:spcPct val="80000"/>
              </a:lnSpc>
            </a:pPr>
            <a:r>
              <a:rPr lang="en-US" sz="2400" b="1" i="1" smtClean="0">
                <a:solidFill>
                  <a:srgbClr val="0066FF"/>
                </a:solidFill>
              </a:rPr>
              <a:t>Policy Agenda</a:t>
            </a:r>
            <a:r>
              <a:rPr lang="en-US" sz="2400" smtClean="0"/>
              <a:t>:</a:t>
            </a:r>
          </a:p>
          <a:p>
            <a:pPr lvl="1" eaLnBrk="1" hangingPunct="1">
              <a:lnSpc>
                <a:spcPct val="80000"/>
              </a:lnSpc>
            </a:pPr>
            <a:r>
              <a:rPr lang="en-US" sz="2000" smtClean="0"/>
              <a:t>The issues that attract the serious attention of public officials and other people actively involved in politics at the time.</a:t>
            </a:r>
          </a:p>
          <a:p>
            <a:pPr eaLnBrk="1" hangingPunct="1">
              <a:lnSpc>
                <a:spcPct val="80000"/>
              </a:lnSpc>
            </a:pPr>
            <a:r>
              <a:rPr lang="en-US" sz="2400" b="1" i="1" smtClean="0">
                <a:solidFill>
                  <a:srgbClr val="0066FF"/>
                </a:solidFill>
              </a:rPr>
              <a:t>Policy Entrepreneurs</a:t>
            </a:r>
            <a:r>
              <a:rPr lang="en-US" sz="2400" smtClean="0"/>
              <a:t>:</a:t>
            </a:r>
          </a:p>
          <a:p>
            <a:pPr lvl="1" eaLnBrk="1" hangingPunct="1">
              <a:lnSpc>
                <a:spcPct val="80000"/>
              </a:lnSpc>
            </a:pPr>
            <a:r>
              <a:rPr lang="en-US" sz="2000" smtClean="0"/>
              <a:t>People who invest their political “capital” in an issue.</a:t>
            </a:r>
          </a:p>
          <a:p>
            <a:pPr lvl="1" eaLnBrk="1" hangingPunct="1">
              <a:lnSpc>
                <a:spcPct val="80000"/>
              </a:lnSpc>
            </a:pPr>
            <a:r>
              <a:rPr lang="en-US" sz="2000" smtClean="0"/>
              <a:t>All depend on good images and good will.</a:t>
            </a:r>
          </a:p>
          <a:p>
            <a:pPr lvl="1" eaLnBrk="1" hangingPunct="1">
              <a:lnSpc>
                <a:spcPct val="80000"/>
              </a:lnSpc>
            </a:pPr>
            <a:endParaRPr lang="en-US" sz="20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The Meaning of Party</a:t>
            </a:r>
          </a:p>
        </p:txBody>
      </p:sp>
      <p:sp>
        <p:nvSpPr>
          <p:cNvPr id="45059" name="Rectangle 3"/>
          <p:cNvSpPr>
            <a:spLocks noGrp="1" noChangeArrowheads="1"/>
          </p:cNvSpPr>
          <p:nvPr>
            <p:ph type="body" idx="1"/>
          </p:nvPr>
        </p:nvSpPr>
        <p:spPr/>
        <p:txBody>
          <a:bodyPr/>
          <a:lstStyle/>
          <a:p>
            <a:pPr eaLnBrk="1" hangingPunct="1">
              <a:lnSpc>
                <a:spcPct val="80000"/>
              </a:lnSpc>
            </a:pPr>
            <a:r>
              <a:rPr lang="en-US" sz="2000" smtClean="0"/>
              <a:t>Tasks of the Parties</a:t>
            </a:r>
          </a:p>
          <a:p>
            <a:pPr lvl="1" eaLnBrk="1" hangingPunct="1">
              <a:lnSpc>
                <a:spcPct val="80000"/>
              </a:lnSpc>
            </a:pPr>
            <a:r>
              <a:rPr lang="en-US" sz="1800" b="1" i="1" smtClean="0">
                <a:solidFill>
                  <a:srgbClr val="0066FF"/>
                </a:solidFill>
              </a:rPr>
              <a:t>Linkage Institutions</a:t>
            </a:r>
            <a:r>
              <a:rPr lang="en-US" sz="1800" smtClean="0"/>
              <a:t>: The channels through which people’s concerns become political issues on the government’s policy agenda.</a:t>
            </a:r>
          </a:p>
          <a:p>
            <a:pPr lvl="1" eaLnBrk="1" hangingPunct="1">
              <a:lnSpc>
                <a:spcPct val="80000"/>
              </a:lnSpc>
            </a:pPr>
            <a:r>
              <a:rPr lang="en-US" sz="1800" smtClean="0"/>
              <a:t>Parties Pick Candidates</a:t>
            </a:r>
          </a:p>
          <a:p>
            <a:pPr lvl="1" eaLnBrk="1" hangingPunct="1">
              <a:lnSpc>
                <a:spcPct val="80000"/>
              </a:lnSpc>
            </a:pPr>
            <a:r>
              <a:rPr lang="en-US" sz="1800" smtClean="0"/>
              <a:t>Parties Run Campaigns</a:t>
            </a:r>
          </a:p>
          <a:p>
            <a:pPr lvl="1" eaLnBrk="1" hangingPunct="1">
              <a:lnSpc>
                <a:spcPct val="80000"/>
              </a:lnSpc>
            </a:pPr>
            <a:r>
              <a:rPr lang="en-US" sz="1800" smtClean="0"/>
              <a:t>Parties Give Cues to Voters</a:t>
            </a:r>
          </a:p>
          <a:p>
            <a:pPr lvl="1" eaLnBrk="1" hangingPunct="1">
              <a:lnSpc>
                <a:spcPct val="80000"/>
              </a:lnSpc>
            </a:pPr>
            <a:r>
              <a:rPr lang="en-US" sz="1800" smtClean="0"/>
              <a:t>Parties Articulate Policies</a:t>
            </a:r>
          </a:p>
          <a:p>
            <a:pPr lvl="1" eaLnBrk="1" hangingPunct="1">
              <a:lnSpc>
                <a:spcPct val="80000"/>
              </a:lnSpc>
            </a:pPr>
            <a:r>
              <a:rPr lang="en-US" sz="1800" smtClean="0"/>
              <a:t>Parties Coordinate Policymaking</a:t>
            </a:r>
          </a:p>
          <a:p>
            <a:pPr eaLnBrk="1" hangingPunct="1">
              <a:lnSpc>
                <a:spcPct val="80000"/>
              </a:lnSpc>
            </a:pPr>
            <a:r>
              <a:rPr lang="en-US" sz="2000" smtClean="0"/>
              <a:t>Party identification is a citizen’s self-proclaimed preference for one party or the other.</a:t>
            </a:r>
          </a:p>
          <a:p>
            <a:pPr eaLnBrk="1" hangingPunct="1">
              <a:lnSpc>
                <a:spcPct val="80000"/>
              </a:lnSpc>
            </a:pPr>
            <a:r>
              <a:rPr lang="en-US" sz="2000" b="1" i="1" smtClean="0">
                <a:solidFill>
                  <a:srgbClr val="0066FF"/>
                </a:solidFill>
              </a:rPr>
              <a:t>Ticket-splitting</a:t>
            </a:r>
            <a:r>
              <a:rPr lang="en-US" sz="2000" smtClean="0"/>
              <a:t>:</a:t>
            </a:r>
          </a:p>
          <a:p>
            <a:pPr lvl="1" eaLnBrk="1" hangingPunct="1">
              <a:lnSpc>
                <a:spcPct val="80000"/>
              </a:lnSpc>
            </a:pPr>
            <a:r>
              <a:rPr lang="en-US" sz="1800" smtClean="0"/>
              <a:t>Voting with one party for one office and with another party for other offices.</a:t>
            </a:r>
          </a:p>
          <a:p>
            <a:pPr lvl="1" eaLnBrk="1" hangingPunct="1">
              <a:lnSpc>
                <a:spcPct val="80000"/>
              </a:lnSpc>
            </a:pPr>
            <a:r>
              <a:rPr lang="en-US" sz="1800" smtClean="0"/>
              <a:t>Ticket-splitting has become the norm in American voting behavior.</a:t>
            </a:r>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Party Eras in </a:t>
            </a:r>
            <a:br>
              <a:rPr lang="en-US" smtClean="0"/>
            </a:br>
            <a:r>
              <a:rPr lang="en-US" smtClean="0"/>
              <a:t>American History</a:t>
            </a:r>
          </a:p>
        </p:txBody>
      </p:sp>
      <p:sp>
        <p:nvSpPr>
          <p:cNvPr id="46083" name="Rectangle 3"/>
          <p:cNvSpPr>
            <a:spLocks noGrp="1" noChangeArrowheads="1"/>
          </p:cNvSpPr>
          <p:nvPr>
            <p:ph type="body" idx="1"/>
          </p:nvPr>
        </p:nvSpPr>
        <p:spPr/>
        <p:txBody>
          <a:bodyPr/>
          <a:lstStyle/>
          <a:p>
            <a:pPr eaLnBrk="1" hangingPunct="1">
              <a:lnSpc>
                <a:spcPct val="80000"/>
              </a:lnSpc>
            </a:pPr>
            <a:r>
              <a:rPr lang="en-US" sz="1800" smtClean="0"/>
              <a:t>Party Eras</a:t>
            </a:r>
          </a:p>
          <a:p>
            <a:pPr lvl="1" eaLnBrk="1" hangingPunct="1">
              <a:lnSpc>
                <a:spcPct val="80000"/>
              </a:lnSpc>
            </a:pPr>
            <a:r>
              <a:rPr lang="en-US" sz="1600" smtClean="0"/>
              <a:t>Historical periods in which a majority of voters cling to the party in power.</a:t>
            </a:r>
          </a:p>
          <a:p>
            <a:pPr eaLnBrk="1" hangingPunct="1">
              <a:lnSpc>
                <a:spcPct val="80000"/>
              </a:lnSpc>
            </a:pPr>
            <a:r>
              <a:rPr lang="en-US" sz="1800" b="1" i="1" smtClean="0">
                <a:solidFill>
                  <a:srgbClr val="0066FF"/>
                </a:solidFill>
              </a:rPr>
              <a:t>Critical Election</a:t>
            </a:r>
          </a:p>
          <a:p>
            <a:pPr lvl="1" eaLnBrk="1" hangingPunct="1">
              <a:lnSpc>
                <a:spcPct val="80000"/>
              </a:lnSpc>
            </a:pPr>
            <a:r>
              <a:rPr lang="en-US" sz="1600" smtClean="0"/>
              <a:t>An electoral “earthquake” where new issues and new coalitions emerge.</a:t>
            </a:r>
          </a:p>
          <a:p>
            <a:pPr eaLnBrk="1" hangingPunct="1">
              <a:lnSpc>
                <a:spcPct val="80000"/>
              </a:lnSpc>
            </a:pPr>
            <a:r>
              <a:rPr lang="en-US" sz="1800" b="1" i="1" smtClean="0">
                <a:solidFill>
                  <a:srgbClr val="0066FF"/>
                </a:solidFill>
              </a:rPr>
              <a:t>Party Realignment</a:t>
            </a:r>
          </a:p>
          <a:p>
            <a:pPr lvl="1" eaLnBrk="1" hangingPunct="1">
              <a:lnSpc>
                <a:spcPct val="80000"/>
              </a:lnSpc>
            </a:pPr>
            <a:r>
              <a:rPr lang="en-US" sz="1600" smtClean="0"/>
              <a:t>The displacement of the majority party by the minority party, usually during a critical election.</a:t>
            </a:r>
          </a:p>
          <a:p>
            <a:pPr eaLnBrk="1" hangingPunct="1">
              <a:lnSpc>
                <a:spcPct val="80000"/>
              </a:lnSpc>
              <a:buFont typeface="Wingdings" pitchFamily="2" charset="2"/>
              <a:buNone/>
            </a:pPr>
            <a:r>
              <a:rPr lang="en-US" sz="4400" smtClean="0">
                <a:solidFill>
                  <a:schemeClr val="tx2"/>
                </a:solidFill>
                <a:latin typeface="Garamond" pitchFamily="18" charset="0"/>
              </a:rPr>
              <a:t>Third Parties: Their Impact on American Politics</a:t>
            </a:r>
          </a:p>
          <a:p>
            <a:pPr eaLnBrk="1" hangingPunct="1">
              <a:lnSpc>
                <a:spcPct val="80000"/>
              </a:lnSpc>
            </a:pPr>
            <a:r>
              <a:rPr lang="en-US" sz="1800" smtClean="0"/>
              <a:t>Political parties other than Democrat or Republican</a:t>
            </a:r>
          </a:p>
          <a:p>
            <a:pPr eaLnBrk="1" hangingPunct="1">
              <a:lnSpc>
                <a:spcPct val="80000"/>
              </a:lnSpc>
            </a:pPr>
            <a:r>
              <a:rPr lang="en-US" sz="1800" smtClean="0"/>
              <a:t>Rarely win elections</a:t>
            </a:r>
          </a:p>
          <a:p>
            <a:pPr eaLnBrk="1" hangingPunct="1">
              <a:lnSpc>
                <a:spcPct val="80000"/>
              </a:lnSpc>
            </a:pPr>
            <a:r>
              <a:rPr lang="en-US" sz="1800" smtClean="0"/>
              <a:t>Third parties bring new groups and ideas into politics</a:t>
            </a:r>
          </a:p>
          <a:p>
            <a:pPr eaLnBrk="1" hangingPunct="1">
              <a:lnSpc>
                <a:spcPct val="80000"/>
              </a:lnSpc>
            </a:pPr>
            <a:r>
              <a:rPr lang="en-US" sz="1800" smtClean="0"/>
              <a:t>Two-party system discourages extreme views</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smtClean="0"/>
              <a:t>The Party Organizations: From the Grass Roots to Washington</a:t>
            </a:r>
          </a:p>
        </p:txBody>
      </p:sp>
      <p:sp>
        <p:nvSpPr>
          <p:cNvPr id="47107" name="Rectangle 3"/>
          <p:cNvSpPr>
            <a:spLocks noGrp="1" noChangeArrowheads="1"/>
          </p:cNvSpPr>
          <p:nvPr>
            <p:ph type="body" idx="1"/>
          </p:nvPr>
        </p:nvSpPr>
        <p:spPr>
          <a:xfrm>
            <a:off x="457200" y="1600200"/>
            <a:ext cx="8435975" cy="4997450"/>
          </a:xfrm>
        </p:spPr>
        <p:txBody>
          <a:bodyPr/>
          <a:lstStyle/>
          <a:p>
            <a:pPr eaLnBrk="1" hangingPunct="1">
              <a:lnSpc>
                <a:spcPct val="90000"/>
              </a:lnSpc>
            </a:pPr>
            <a:r>
              <a:rPr lang="en-US" sz="2000" smtClean="0"/>
              <a:t>The 50 State Party Systems</a:t>
            </a:r>
          </a:p>
          <a:p>
            <a:pPr lvl="1" eaLnBrk="1" hangingPunct="1">
              <a:lnSpc>
                <a:spcPct val="90000"/>
              </a:lnSpc>
            </a:pPr>
            <a:r>
              <a:rPr lang="en-US" sz="1800" b="1" i="1" smtClean="0">
                <a:solidFill>
                  <a:srgbClr val="0066FF"/>
                </a:solidFill>
              </a:rPr>
              <a:t>Closed primaries</a:t>
            </a:r>
            <a:r>
              <a:rPr lang="en-US" sz="1800" smtClean="0"/>
              <a:t>: voters must be registered with their party in advance and can only vote for that party</a:t>
            </a:r>
          </a:p>
          <a:p>
            <a:pPr lvl="1" eaLnBrk="1" hangingPunct="1">
              <a:lnSpc>
                <a:spcPct val="90000"/>
              </a:lnSpc>
            </a:pPr>
            <a:r>
              <a:rPr lang="en-US" sz="1800" b="1" i="1" smtClean="0">
                <a:solidFill>
                  <a:srgbClr val="0066FF"/>
                </a:solidFill>
              </a:rPr>
              <a:t>Open primaries</a:t>
            </a:r>
            <a:r>
              <a:rPr lang="en-US" sz="1800" smtClean="0"/>
              <a:t>: voters decide on election day which party to participate in, and then only that party</a:t>
            </a:r>
          </a:p>
          <a:p>
            <a:pPr lvl="1" eaLnBrk="1" hangingPunct="1">
              <a:lnSpc>
                <a:spcPct val="90000"/>
              </a:lnSpc>
            </a:pPr>
            <a:r>
              <a:rPr lang="en-US" sz="1800" b="1" i="1" smtClean="0">
                <a:solidFill>
                  <a:srgbClr val="0066FF"/>
                </a:solidFill>
              </a:rPr>
              <a:t>Blanket primaries</a:t>
            </a:r>
            <a:r>
              <a:rPr lang="en-US" sz="1800" smtClean="0"/>
              <a:t>: voters get a list of all candidates and can vote for one name for each office, regardless of party label</a:t>
            </a:r>
          </a:p>
          <a:p>
            <a:pPr lvl="1" eaLnBrk="1" hangingPunct="1">
              <a:lnSpc>
                <a:spcPct val="90000"/>
              </a:lnSpc>
            </a:pPr>
            <a:r>
              <a:rPr lang="en-US" sz="1800" smtClean="0"/>
              <a:t>State party organizations are on an upswing in terms of headquarters and budgets.</a:t>
            </a:r>
          </a:p>
          <a:p>
            <a:pPr eaLnBrk="1" hangingPunct="1">
              <a:lnSpc>
                <a:spcPct val="90000"/>
              </a:lnSpc>
            </a:pPr>
            <a:r>
              <a:rPr lang="en-US" sz="2000" smtClean="0"/>
              <a:t>The National Party Organizations</a:t>
            </a:r>
          </a:p>
          <a:p>
            <a:pPr lvl="1" eaLnBrk="1" hangingPunct="1">
              <a:lnSpc>
                <a:spcPct val="90000"/>
              </a:lnSpc>
            </a:pPr>
            <a:r>
              <a:rPr lang="en-US" sz="1800" b="1" i="1" smtClean="0">
                <a:solidFill>
                  <a:srgbClr val="0066FF"/>
                </a:solidFill>
              </a:rPr>
              <a:t>National Convention</a:t>
            </a:r>
            <a:r>
              <a:rPr lang="en-US" sz="1800" smtClean="0"/>
              <a:t>: The meeting of party delegates every four years to choose a presidential ticket and the party’s platform.</a:t>
            </a:r>
          </a:p>
          <a:p>
            <a:pPr lvl="1" eaLnBrk="1" hangingPunct="1">
              <a:lnSpc>
                <a:spcPct val="90000"/>
              </a:lnSpc>
            </a:pPr>
            <a:r>
              <a:rPr lang="en-US" sz="1800" b="1" i="1" smtClean="0">
                <a:solidFill>
                  <a:srgbClr val="0066FF"/>
                </a:solidFill>
              </a:rPr>
              <a:t>National Committee</a:t>
            </a:r>
            <a:r>
              <a:rPr lang="en-US" sz="1800" smtClean="0"/>
              <a:t>: One of the institutions that keeps the party operating between conventions.</a:t>
            </a:r>
          </a:p>
          <a:p>
            <a:pPr lvl="1" eaLnBrk="1" hangingPunct="1">
              <a:lnSpc>
                <a:spcPct val="90000"/>
              </a:lnSpc>
            </a:pPr>
            <a:r>
              <a:rPr lang="en-US" sz="1800" smtClean="0"/>
              <a:t>National Chairperson: Responsible for day-to-day activities of the party.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The Nomination Game</a:t>
            </a:r>
          </a:p>
        </p:txBody>
      </p:sp>
      <p:sp>
        <p:nvSpPr>
          <p:cNvPr id="48131" name="Rectangle 3"/>
          <p:cNvSpPr>
            <a:spLocks noGrp="1" noChangeArrowheads="1"/>
          </p:cNvSpPr>
          <p:nvPr>
            <p:ph type="body" idx="1"/>
          </p:nvPr>
        </p:nvSpPr>
        <p:spPr/>
        <p:txBody>
          <a:bodyPr/>
          <a:lstStyle/>
          <a:p>
            <a:pPr eaLnBrk="1" hangingPunct="1"/>
            <a:r>
              <a:rPr lang="en-US" smtClean="0"/>
              <a:t>Competing for Delegates</a:t>
            </a:r>
          </a:p>
          <a:p>
            <a:pPr lvl="1" eaLnBrk="1" hangingPunct="1"/>
            <a:r>
              <a:rPr lang="en-US" smtClean="0"/>
              <a:t>Evaluating the Primary and Caucus System</a:t>
            </a:r>
          </a:p>
          <a:p>
            <a:pPr lvl="2" eaLnBrk="1" hangingPunct="1"/>
            <a:r>
              <a:rPr lang="en-US" smtClean="0"/>
              <a:t>Disproportionate attention to the early ones.</a:t>
            </a:r>
          </a:p>
          <a:p>
            <a:pPr lvl="2" eaLnBrk="1" hangingPunct="1"/>
            <a:r>
              <a:rPr lang="en-US" smtClean="0"/>
              <a:t>Prominent politicians find it difficult to make time to run.</a:t>
            </a:r>
          </a:p>
          <a:p>
            <a:pPr lvl="2" eaLnBrk="1" hangingPunct="1"/>
            <a:r>
              <a:rPr lang="en-US" smtClean="0"/>
              <a:t>Money plays too big a role.</a:t>
            </a:r>
          </a:p>
          <a:p>
            <a:pPr lvl="2" eaLnBrk="1" hangingPunct="1"/>
            <a:r>
              <a:rPr lang="en-US" smtClean="0"/>
              <a:t>Participation in primaries and caucuses is low and unrepresentative.</a:t>
            </a:r>
          </a:p>
          <a:p>
            <a:pPr lvl="2" eaLnBrk="1" hangingPunct="1"/>
            <a:r>
              <a:rPr lang="en-US" smtClean="0"/>
              <a:t>The system gives too much power to the media.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Money and Campaigning</a:t>
            </a:r>
          </a:p>
        </p:txBody>
      </p:sp>
      <p:sp>
        <p:nvSpPr>
          <p:cNvPr id="49155" name="Rectangle 3"/>
          <p:cNvSpPr>
            <a:spLocks noGrp="1" noChangeArrowheads="1"/>
          </p:cNvSpPr>
          <p:nvPr>
            <p:ph type="body" idx="1"/>
          </p:nvPr>
        </p:nvSpPr>
        <p:spPr>
          <a:xfrm>
            <a:off x="457200" y="1600200"/>
            <a:ext cx="8507413" cy="4997450"/>
          </a:xfrm>
        </p:spPr>
        <p:txBody>
          <a:bodyPr/>
          <a:lstStyle/>
          <a:p>
            <a:pPr eaLnBrk="1" hangingPunct="1">
              <a:lnSpc>
                <a:spcPct val="80000"/>
              </a:lnSpc>
            </a:pPr>
            <a:r>
              <a:rPr lang="en-US" sz="1800" smtClean="0"/>
              <a:t>The Maze of Campaign Finance Reforms</a:t>
            </a:r>
          </a:p>
          <a:p>
            <a:pPr lvl="1" eaLnBrk="1" hangingPunct="1">
              <a:lnSpc>
                <a:spcPct val="80000"/>
              </a:lnSpc>
            </a:pPr>
            <a:r>
              <a:rPr lang="en-US" sz="1600" b="1" i="1" smtClean="0">
                <a:solidFill>
                  <a:srgbClr val="0066FF"/>
                </a:solidFill>
              </a:rPr>
              <a:t>Federal Election Campaign</a:t>
            </a:r>
            <a:r>
              <a:rPr lang="en-US" sz="1600" smtClean="0"/>
              <a:t> Act (1974)</a:t>
            </a:r>
          </a:p>
          <a:p>
            <a:pPr lvl="2" eaLnBrk="1" hangingPunct="1">
              <a:lnSpc>
                <a:spcPct val="80000"/>
              </a:lnSpc>
            </a:pPr>
            <a:r>
              <a:rPr lang="en-US" sz="1400" smtClean="0"/>
              <a:t>Created the FEC to administer campaign finance laws for </a:t>
            </a:r>
            <a:r>
              <a:rPr lang="en-US" sz="1400" i="1" smtClean="0"/>
              <a:t>federal</a:t>
            </a:r>
            <a:r>
              <a:rPr lang="en-US" sz="1400" smtClean="0"/>
              <a:t> elections.</a:t>
            </a:r>
          </a:p>
          <a:p>
            <a:pPr lvl="2" eaLnBrk="1" hangingPunct="1">
              <a:lnSpc>
                <a:spcPct val="80000"/>
              </a:lnSpc>
            </a:pPr>
            <a:r>
              <a:rPr lang="en-US" sz="1400" smtClean="0"/>
              <a:t>Created the Presidential Election Campaign Fund.</a:t>
            </a:r>
          </a:p>
          <a:p>
            <a:pPr lvl="2" eaLnBrk="1" hangingPunct="1">
              <a:lnSpc>
                <a:spcPct val="80000"/>
              </a:lnSpc>
            </a:pPr>
            <a:r>
              <a:rPr lang="en-US" sz="1400" smtClean="0"/>
              <a:t>Provided partial public financing for presidential primaries (matching funds).</a:t>
            </a:r>
          </a:p>
          <a:p>
            <a:pPr lvl="2" eaLnBrk="1" hangingPunct="1">
              <a:lnSpc>
                <a:spcPct val="80000"/>
              </a:lnSpc>
            </a:pPr>
            <a:r>
              <a:rPr lang="en-US" sz="1400" smtClean="0"/>
              <a:t>Provided full public financing for major party candidates in the general election.</a:t>
            </a:r>
          </a:p>
          <a:p>
            <a:pPr lvl="2" eaLnBrk="1" hangingPunct="1">
              <a:lnSpc>
                <a:spcPct val="80000"/>
              </a:lnSpc>
            </a:pPr>
            <a:r>
              <a:rPr lang="en-US" sz="1400" smtClean="0"/>
              <a:t>Required full disclosure.</a:t>
            </a:r>
          </a:p>
          <a:p>
            <a:pPr lvl="2" eaLnBrk="1" hangingPunct="1">
              <a:lnSpc>
                <a:spcPct val="80000"/>
              </a:lnSpc>
            </a:pPr>
            <a:r>
              <a:rPr lang="en-US" sz="1400" smtClean="0"/>
              <a:t>Limited Contributions.</a:t>
            </a:r>
          </a:p>
          <a:p>
            <a:pPr eaLnBrk="1" hangingPunct="1">
              <a:lnSpc>
                <a:spcPct val="80000"/>
              </a:lnSpc>
            </a:pPr>
            <a:r>
              <a:rPr lang="en-US" sz="1800" smtClean="0"/>
              <a:t>The Proliferation of </a:t>
            </a:r>
            <a:r>
              <a:rPr lang="en-US" sz="1600" b="1" i="1" smtClean="0">
                <a:solidFill>
                  <a:srgbClr val="0066FF"/>
                </a:solidFill>
              </a:rPr>
              <a:t>PACs</a:t>
            </a:r>
          </a:p>
          <a:p>
            <a:pPr lvl="1" eaLnBrk="1" hangingPunct="1">
              <a:lnSpc>
                <a:spcPct val="80000"/>
              </a:lnSpc>
            </a:pPr>
            <a:r>
              <a:rPr lang="en-US" sz="1800" smtClean="0"/>
              <a:t>Definition: Created by law in 1974 to allow corporations, labor unions and others to donate money to campaigns.</a:t>
            </a:r>
          </a:p>
          <a:p>
            <a:pPr lvl="1" eaLnBrk="1" hangingPunct="1">
              <a:lnSpc>
                <a:spcPct val="80000"/>
              </a:lnSpc>
            </a:pPr>
            <a:r>
              <a:rPr lang="en-US" sz="1800" smtClean="0"/>
              <a:t>As of 2004 there were 3,868 PACs.</a:t>
            </a:r>
          </a:p>
          <a:p>
            <a:pPr lvl="1" eaLnBrk="1" hangingPunct="1">
              <a:lnSpc>
                <a:spcPct val="80000"/>
              </a:lnSpc>
            </a:pPr>
            <a:r>
              <a:rPr lang="en-US" sz="1800" smtClean="0"/>
              <a:t>PACs contributed over $258 million to congressional candidates in 2002.</a:t>
            </a:r>
          </a:p>
          <a:p>
            <a:pPr lvl="1" eaLnBrk="1" hangingPunct="1">
              <a:lnSpc>
                <a:spcPct val="80000"/>
              </a:lnSpc>
            </a:pPr>
            <a:r>
              <a:rPr lang="en-US" sz="1800" smtClean="0"/>
              <a:t>Donate to candidates who support their issue, regardless of party affiliation</a:t>
            </a:r>
          </a:p>
          <a:p>
            <a:pPr lvl="1" eaLnBrk="1" hangingPunct="1">
              <a:lnSpc>
                <a:spcPct val="80000"/>
              </a:lnSpc>
            </a:pPr>
            <a:r>
              <a:rPr lang="en-US" sz="1800" smtClean="0"/>
              <a:t>Not sufficient data that PACs “buy” candidates</a:t>
            </a:r>
            <a:endParaRPr lang="en-US" sz="16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The Impact of Campaigns</a:t>
            </a:r>
          </a:p>
        </p:txBody>
      </p:sp>
      <p:sp>
        <p:nvSpPr>
          <p:cNvPr id="50179" name="Rectangle 3"/>
          <p:cNvSpPr>
            <a:spLocks noGrp="1" noChangeArrowheads="1"/>
          </p:cNvSpPr>
          <p:nvPr>
            <p:ph type="body" idx="1"/>
          </p:nvPr>
        </p:nvSpPr>
        <p:spPr>
          <a:xfrm>
            <a:off x="457200" y="1600200"/>
            <a:ext cx="8470900" cy="5032375"/>
          </a:xfrm>
        </p:spPr>
        <p:txBody>
          <a:bodyPr/>
          <a:lstStyle/>
          <a:p>
            <a:pPr eaLnBrk="1" hangingPunct="1">
              <a:lnSpc>
                <a:spcPct val="80000"/>
              </a:lnSpc>
            </a:pPr>
            <a:r>
              <a:rPr lang="en-US" sz="1800" smtClean="0"/>
              <a:t>Campaigns have three effects on voters:</a:t>
            </a:r>
          </a:p>
          <a:p>
            <a:pPr lvl="1" eaLnBrk="1" hangingPunct="1">
              <a:lnSpc>
                <a:spcPct val="80000"/>
              </a:lnSpc>
            </a:pPr>
            <a:r>
              <a:rPr lang="en-US" sz="1600" b="1" i="1" smtClean="0">
                <a:solidFill>
                  <a:srgbClr val="0066FF"/>
                </a:solidFill>
              </a:rPr>
              <a:t>Reinforcement, Activation, Conversion</a:t>
            </a:r>
          </a:p>
          <a:p>
            <a:pPr eaLnBrk="1" hangingPunct="1">
              <a:lnSpc>
                <a:spcPct val="80000"/>
              </a:lnSpc>
            </a:pPr>
            <a:r>
              <a:rPr lang="en-US" sz="1800" smtClean="0"/>
              <a:t>Mostly, they only reinforce &amp; activate</a:t>
            </a:r>
          </a:p>
          <a:p>
            <a:pPr lvl="1" eaLnBrk="1" hangingPunct="1">
              <a:lnSpc>
                <a:spcPct val="80000"/>
              </a:lnSpc>
            </a:pPr>
            <a:r>
              <a:rPr lang="en-US" sz="1600" smtClean="0"/>
              <a:t>Selective perception: pay attention to things we agree with.</a:t>
            </a:r>
          </a:p>
          <a:p>
            <a:pPr lvl="1" eaLnBrk="1" hangingPunct="1">
              <a:lnSpc>
                <a:spcPct val="80000"/>
              </a:lnSpc>
            </a:pPr>
            <a:r>
              <a:rPr lang="en-US" sz="1600" smtClean="0"/>
              <a:t>Party identification still has an affect</a:t>
            </a:r>
          </a:p>
          <a:p>
            <a:pPr lvl="1" eaLnBrk="1" hangingPunct="1">
              <a:lnSpc>
                <a:spcPct val="80000"/>
              </a:lnSpc>
            </a:pPr>
            <a:r>
              <a:rPr lang="en-US" sz="1600" smtClean="0"/>
              <a:t>Incumbents start with a substantial advantage</a:t>
            </a:r>
          </a:p>
          <a:p>
            <a:pPr eaLnBrk="1" hangingPunct="1">
              <a:lnSpc>
                <a:spcPct val="80000"/>
              </a:lnSpc>
              <a:buFont typeface="Wingdings" pitchFamily="2" charset="2"/>
              <a:buNone/>
            </a:pPr>
            <a:r>
              <a:rPr lang="en-US" sz="4400" smtClean="0">
                <a:solidFill>
                  <a:schemeClr val="tx2"/>
                </a:solidFill>
                <a:latin typeface="Garamond" pitchFamily="18" charset="0"/>
              </a:rPr>
              <a:t>The Last Battle: The </a:t>
            </a:r>
            <a:r>
              <a:rPr lang="en-US" sz="4400" i="1" smtClean="0">
                <a:solidFill>
                  <a:srgbClr val="0066FF"/>
                </a:solidFill>
                <a:latin typeface="Garamond" pitchFamily="18" charset="0"/>
              </a:rPr>
              <a:t>Electoral College</a:t>
            </a:r>
            <a:r>
              <a:rPr lang="en-US" sz="4400" smtClean="0">
                <a:solidFill>
                  <a:schemeClr val="tx2"/>
                </a:solidFill>
                <a:latin typeface="Garamond" pitchFamily="18" charset="0"/>
              </a:rPr>
              <a:t> </a:t>
            </a:r>
          </a:p>
          <a:p>
            <a:pPr eaLnBrk="1" hangingPunct="1">
              <a:lnSpc>
                <a:spcPct val="80000"/>
              </a:lnSpc>
            </a:pPr>
            <a:r>
              <a:rPr lang="en-US" sz="1800" smtClean="0"/>
              <a:t>How it works today:</a:t>
            </a:r>
          </a:p>
          <a:p>
            <a:pPr lvl="1" eaLnBrk="1" hangingPunct="1">
              <a:lnSpc>
                <a:spcPct val="80000"/>
              </a:lnSpc>
            </a:pPr>
            <a:r>
              <a:rPr lang="en-US" sz="1600" smtClean="0"/>
              <a:t>Each state has as many votes as it does Representatives and Senators.</a:t>
            </a:r>
          </a:p>
          <a:p>
            <a:pPr lvl="1" eaLnBrk="1" hangingPunct="1">
              <a:lnSpc>
                <a:spcPct val="80000"/>
              </a:lnSpc>
            </a:pPr>
            <a:r>
              <a:rPr lang="en-US" sz="1600" smtClean="0"/>
              <a:t>Winner of popular vote typically gets ALL the Electoral College votes.</a:t>
            </a:r>
          </a:p>
          <a:p>
            <a:pPr lvl="1" eaLnBrk="1" hangingPunct="1">
              <a:lnSpc>
                <a:spcPct val="80000"/>
              </a:lnSpc>
            </a:pPr>
            <a:r>
              <a:rPr lang="en-US" sz="1600" smtClean="0"/>
              <a:t>Electors meet in December, votes are reported by the vice president in January.</a:t>
            </a:r>
          </a:p>
          <a:p>
            <a:pPr lvl="1" eaLnBrk="1" hangingPunct="1">
              <a:lnSpc>
                <a:spcPct val="80000"/>
              </a:lnSpc>
            </a:pPr>
            <a:r>
              <a:rPr lang="en-US" sz="1600" smtClean="0"/>
              <a:t>If no candidate gets 270 votes (a majority), the House of Representatives votes for president, with each state getting ONE vote.</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395288" y="0"/>
            <a:ext cx="8362950" cy="1520825"/>
          </a:xfrm>
        </p:spPr>
        <p:txBody>
          <a:bodyPr/>
          <a:lstStyle/>
          <a:p>
            <a:pPr eaLnBrk="1" hangingPunct="1"/>
            <a:r>
              <a:rPr lang="en-US" sz="4000" smtClean="0"/>
              <a:t>Unit 1:  </a:t>
            </a:r>
            <a:br>
              <a:rPr lang="en-US" sz="4000" smtClean="0"/>
            </a:br>
            <a:r>
              <a:rPr lang="en-US" sz="4000" smtClean="0"/>
              <a:t>Constitutional Underpinnings (5-15%) </a:t>
            </a:r>
          </a:p>
        </p:txBody>
      </p:sp>
      <p:sp>
        <p:nvSpPr>
          <p:cNvPr id="22531" name="Rectangle 6"/>
          <p:cNvSpPr>
            <a:spLocks noGrp="1" noChangeArrowheads="1"/>
          </p:cNvSpPr>
          <p:nvPr>
            <p:ph type="body" idx="1"/>
          </p:nvPr>
        </p:nvSpPr>
        <p:spPr>
          <a:xfrm>
            <a:off x="457200" y="1881188"/>
            <a:ext cx="8229600" cy="4249737"/>
          </a:xfrm>
        </p:spPr>
        <p:txBody>
          <a:bodyPr/>
          <a:lstStyle/>
          <a:p>
            <a:pPr marL="533400" indent="-533400" eaLnBrk="1" hangingPunct="1"/>
            <a:r>
              <a:rPr lang="en-US" sz="3200" smtClean="0"/>
              <a:t>Considerations that influenced the formulation and adoption of the Constitution </a:t>
            </a:r>
          </a:p>
          <a:p>
            <a:pPr marL="533400" indent="-533400" eaLnBrk="1" hangingPunct="1"/>
            <a:r>
              <a:rPr lang="en-US" sz="3200" smtClean="0"/>
              <a:t>Separation of powers </a:t>
            </a:r>
          </a:p>
          <a:p>
            <a:pPr marL="533400" indent="-533400" eaLnBrk="1" hangingPunct="1"/>
            <a:r>
              <a:rPr lang="en-US" sz="3200" smtClean="0"/>
              <a:t>Federalism</a:t>
            </a:r>
          </a:p>
          <a:p>
            <a:pPr marL="533400" indent="-533400" eaLnBrk="1" hangingPunct="1"/>
            <a:r>
              <a:rPr lang="en-US" sz="3200" smtClean="0"/>
              <a:t>Theories of democratic government</a:t>
            </a:r>
          </a:p>
          <a:p>
            <a:pPr marL="533400" indent="-533400" eaLnBrk="1" hangingPunct="1"/>
            <a:endParaRPr lang="en-US" sz="32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The Role and Reputation of Interest Groups</a:t>
            </a:r>
          </a:p>
        </p:txBody>
      </p:sp>
      <p:sp>
        <p:nvSpPr>
          <p:cNvPr id="51203" name="Rectangle 3"/>
          <p:cNvSpPr>
            <a:spLocks noGrp="1" noChangeArrowheads="1"/>
          </p:cNvSpPr>
          <p:nvPr>
            <p:ph type="body" idx="1"/>
          </p:nvPr>
        </p:nvSpPr>
        <p:spPr/>
        <p:txBody>
          <a:bodyPr/>
          <a:lstStyle/>
          <a:p>
            <a:pPr eaLnBrk="1" hangingPunct="1">
              <a:lnSpc>
                <a:spcPct val="80000"/>
              </a:lnSpc>
            </a:pPr>
            <a:r>
              <a:rPr lang="en-US" sz="1800" smtClean="0"/>
              <a:t>Defining </a:t>
            </a:r>
            <a:r>
              <a:rPr lang="en-US" sz="1800" b="1" i="1" smtClean="0">
                <a:solidFill>
                  <a:srgbClr val="0066FF"/>
                </a:solidFill>
              </a:rPr>
              <a:t>Interest Groups</a:t>
            </a:r>
          </a:p>
          <a:p>
            <a:pPr lvl="1" eaLnBrk="1" hangingPunct="1">
              <a:lnSpc>
                <a:spcPct val="80000"/>
              </a:lnSpc>
            </a:pPr>
            <a:r>
              <a:rPr lang="en-US" sz="1600" smtClean="0"/>
              <a:t>An organization of people with shared policy goals entering the policy process at several points to try to achieve those goals. Interest groups pursue their goals in many arenas.</a:t>
            </a:r>
          </a:p>
          <a:p>
            <a:pPr lvl="1" eaLnBrk="1" hangingPunct="1">
              <a:lnSpc>
                <a:spcPct val="80000"/>
              </a:lnSpc>
            </a:pPr>
            <a:r>
              <a:rPr lang="en-US" sz="1600" smtClean="0"/>
              <a:t>Political Parties fight election battles, Interest Groups don’t - but they may choose sides.</a:t>
            </a:r>
          </a:p>
          <a:p>
            <a:pPr lvl="1" eaLnBrk="1" hangingPunct="1">
              <a:lnSpc>
                <a:spcPct val="80000"/>
              </a:lnSpc>
            </a:pPr>
            <a:r>
              <a:rPr lang="en-US" sz="1600" smtClean="0"/>
              <a:t>Interest Groups are policy specialists, Political Parties are policy generalists.</a:t>
            </a:r>
          </a:p>
          <a:p>
            <a:pPr>
              <a:lnSpc>
                <a:spcPct val="80000"/>
              </a:lnSpc>
              <a:buClrTx/>
              <a:buFont typeface="Arial" charset="0"/>
              <a:buNone/>
            </a:pPr>
            <a:r>
              <a:rPr lang="en-US" sz="4000" smtClean="0">
                <a:solidFill>
                  <a:schemeClr val="tx2"/>
                </a:solidFill>
                <a:latin typeface="Garamond" pitchFamily="18" charset="0"/>
              </a:rPr>
              <a:t>Subgovernments or </a:t>
            </a:r>
            <a:r>
              <a:rPr lang="en-US" sz="4000" i="1" smtClean="0">
                <a:solidFill>
                  <a:srgbClr val="0066FF"/>
                </a:solidFill>
                <a:latin typeface="Garamond" pitchFamily="18" charset="0"/>
              </a:rPr>
              <a:t>Iron Triangles</a:t>
            </a:r>
            <a:r>
              <a:rPr lang="en-US" sz="1800" b="1" i="1" smtClean="0">
                <a:solidFill>
                  <a:srgbClr val="0066FF"/>
                </a:solidFill>
              </a:rPr>
              <a:t> </a:t>
            </a:r>
            <a:endParaRPr lang="en-US" sz="1800" smtClean="0"/>
          </a:p>
          <a:p>
            <a:pPr eaLnBrk="1" hangingPunct="1">
              <a:lnSpc>
                <a:spcPct val="80000"/>
              </a:lnSpc>
            </a:pPr>
            <a:r>
              <a:rPr lang="en-US" sz="1800" b="1" i="1" smtClean="0">
                <a:solidFill>
                  <a:srgbClr val="0066FF"/>
                </a:solidFill>
              </a:rPr>
              <a:t>Subgovernments</a:t>
            </a:r>
            <a:r>
              <a:rPr lang="en-US" sz="1800" smtClean="0"/>
              <a:t> consist of a network of interest groups, congressional committees, and bureaucracies that exercise a great deal of control over specific policy areas, especially relating to a particular industry.</a:t>
            </a:r>
          </a:p>
          <a:p>
            <a:pPr eaLnBrk="1" hangingPunct="1">
              <a:lnSpc>
                <a:spcPct val="80000"/>
              </a:lnSpc>
            </a:pPr>
            <a:r>
              <a:rPr lang="en-US" sz="1800" smtClean="0"/>
              <a:t>Policies are often at odds with consumers’ needs.</a:t>
            </a:r>
          </a:p>
          <a:p>
            <a:pPr eaLnBrk="1" hangingPunct="1">
              <a:lnSpc>
                <a:spcPct val="80000"/>
              </a:lnSpc>
            </a:pPr>
            <a:r>
              <a:rPr lang="en-US" sz="1800" smtClean="0"/>
              <a:t>With more interest groups getting involved, these subgovernments may be dissolving to be replaced by wider </a:t>
            </a:r>
            <a:r>
              <a:rPr lang="en-US" sz="1800" b="1" i="1" smtClean="0">
                <a:solidFill>
                  <a:srgbClr val="0066FF"/>
                </a:solidFill>
              </a:rPr>
              <a:t>issue networks</a:t>
            </a:r>
            <a:r>
              <a:rPr lang="en-US" sz="1800" smtClean="0"/>
              <a:t> that focus on more policies than regulation.</a:t>
            </a:r>
          </a:p>
          <a:p>
            <a:pPr lvl="1" eaLnBrk="1" hangingPunct="1">
              <a:lnSpc>
                <a:spcPct val="80000"/>
              </a:lnSpc>
              <a:buFont typeface="Wingdings" pitchFamily="2" charset="2"/>
              <a:buNone/>
            </a:pPr>
            <a:endParaRPr lang="en-US" sz="16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smtClean="0"/>
              <a:t>Unit 4: Institutions of National Government (35-45%) </a:t>
            </a:r>
          </a:p>
        </p:txBody>
      </p:sp>
      <p:sp>
        <p:nvSpPr>
          <p:cNvPr id="52227" name="Rectangle 3"/>
          <p:cNvSpPr>
            <a:spLocks noGrp="1" noChangeArrowheads="1"/>
          </p:cNvSpPr>
          <p:nvPr>
            <p:ph type="body" idx="1"/>
          </p:nvPr>
        </p:nvSpPr>
        <p:spPr>
          <a:xfrm>
            <a:off x="457200" y="1600200"/>
            <a:ext cx="8229600" cy="5032375"/>
          </a:xfrm>
        </p:spPr>
        <p:txBody>
          <a:bodyPr/>
          <a:lstStyle/>
          <a:p>
            <a:pPr marL="533400" indent="-533400" eaLnBrk="1" hangingPunct="1"/>
            <a:r>
              <a:rPr lang="en-US" smtClean="0"/>
              <a:t>The Congress, the presidency, the bureaucracy, and the federal courts</a:t>
            </a:r>
          </a:p>
          <a:p>
            <a:pPr marL="914400" lvl="1" indent="-457200" eaLnBrk="1" hangingPunct="1"/>
            <a:r>
              <a:rPr lang="en-US" smtClean="0"/>
              <a:t>The major formal and informal institutional arrangements of powers </a:t>
            </a:r>
          </a:p>
          <a:p>
            <a:pPr marL="914400" lvl="1" indent="-457200" eaLnBrk="1" hangingPunct="1"/>
            <a:r>
              <a:rPr lang="en-US" smtClean="0"/>
              <a:t>Relationships among these four institutions </a:t>
            </a:r>
          </a:p>
          <a:p>
            <a:pPr marL="533400" indent="-533400" eaLnBrk="1" hangingPunct="1"/>
            <a:r>
              <a:rPr lang="en-US" smtClean="0"/>
              <a:t>Links between these institutions and political parties, interest groups, the media, subnational governments, and public opinion</a:t>
            </a:r>
            <a:br>
              <a:rPr lang="en-US" smtClean="0"/>
            </a:br>
            <a:r>
              <a:rPr lang="en-US" smtClean="0"/>
              <a:t/>
            </a:r>
            <a:br>
              <a:rPr lang="en-US" smtClean="0"/>
            </a:br>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smtClean="0"/>
              <a:t>The Representatives and Senators</a:t>
            </a:r>
          </a:p>
        </p:txBody>
      </p:sp>
      <p:pic>
        <p:nvPicPr>
          <p:cNvPr id="53251" name="Picture 3"/>
          <p:cNvPicPr>
            <a:picLocks noChangeAspect="1" noChangeArrowheads="1"/>
          </p:cNvPicPr>
          <p:nvPr>
            <p:ph idx="1"/>
          </p:nvPr>
        </p:nvPicPr>
        <p:blipFill>
          <a:blip r:embed="rId2" cstate="print"/>
          <a:srcRect/>
          <a:stretch>
            <a:fillRect/>
          </a:stretch>
        </p:blipFill>
        <p:spPr>
          <a:xfrm>
            <a:off x="1258888" y="1557338"/>
            <a:ext cx="6408737" cy="5127625"/>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5"/>
          <p:cNvSpPr>
            <a:spLocks noGrp="1"/>
          </p:cNvSpPr>
          <p:nvPr>
            <p:ph type="ftr" sz="quarter" idx="11"/>
          </p:nvPr>
        </p:nvSpPr>
        <p:spPr>
          <a:noFill/>
        </p:spPr>
        <p:txBody>
          <a:bodyPr/>
          <a:lstStyle/>
          <a:p>
            <a:r>
              <a:rPr lang="en-US"/>
              <a:t>Figure 12.1</a:t>
            </a:r>
          </a:p>
        </p:txBody>
      </p:sp>
      <p:sp>
        <p:nvSpPr>
          <p:cNvPr id="9220" name="Rectangle 2"/>
          <p:cNvSpPr>
            <a:spLocks noGrp="1" noChangeArrowheads="1"/>
          </p:cNvSpPr>
          <p:nvPr>
            <p:ph type="title"/>
          </p:nvPr>
        </p:nvSpPr>
        <p:spPr/>
        <p:txBody>
          <a:bodyPr/>
          <a:lstStyle/>
          <a:p>
            <a:pPr eaLnBrk="1" hangingPunct="1"/>
            <a:r>
              <a:rPr lang="en-US" smtClean="0"/>
              <a:t>Congressional Elections</a:t>
            </a:r>
          </a:p>
        </p:txBody>
      </p:sp>
      <p:sp>
        <p:nvSpPr>
          <p:cNvPr id="9221" name="Rectangle 3"/>
          <p:cNvSpPr>
            <a:spLocks noGrp="1" noChangeArrowheads="1"/>
          </p:cNvSpPr>
          <p:nvPr>
            <p:ph type="body" sz="half" idx="1"/>
          </p:nvPr>
        </p:nvSpPr>
        <p:spPr>
          <a:xfrm>
            <a:off x="457200" y="1600200"/>
            <a:ext cx="8229600" cy="1174750"/>
          </a:xfrm>
        </p:spPr>
        <p:txBody>
          <a:bodyPr/>
          <a:lstStyle/>
          <a:p>
            <a:pPr eaLnBrk="1" hangingPunct="1"/>
            <a:r>
              <a:rPr lang="en-US" sz="2400" smtClean="0"/>
              <a:t>Who Wins Elections?</a:t>
            </a:r>
          </a:p>
          <a:p>
            <a:pPr lvl="1" eaLnBrk="1" hangingPunct="1"/>
            <a:r>
              <a:rPr lang="en-US" sz="2000" smtClean="0"/>
              <a:t>Incumbent: Those already holding office.</a:t>
            </a:r>
          </a:p>
          <a:p>
            <a:pPr lvl="1" eaLnBrk="1" hangingPunct="1"/>
            <a:endParaRPr lang="en-US" sz="2000" smtClean="0"/>
          </a:p>
        </p:txBody>
      </p:sp>
      <p:graphicFrame>
        <p:nvGraphicFramePr>
          <p:cNvPr id="9218" name="Object 4"/>
          <p:cNvGraphicFramePr>
            <a:graphicFrameLocks noChangeAspect="1"/>
          </p:cNvGraphicFramePr>
          <p:nvPr>
            <p:ph sz="half" idx="2"/>
          </p:nvPr>
        </p:nvGraphicFramePr>
        <p:xfrm>
          <a:off x="446088" y="2516188"/>
          <a:ext cx="8316912" cy="3500437"/>
        </p:xfrm>
        <a:graphic>
          <a:graphicData uri="http://schemas.openxmlformats.org/presentationml/2006/ole">
            <p:oleObj spid="_x0000_s9218" name="Photo Editor Photo" r:id="rId3" imgW="4610744" imgH="1867161" progId="MSPhotoEd.3">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Congressional Elections</a:t>
            </a:r>
          </a:p>
        </p:txBody>
      </p:sp>
      <p:sp>
        <p:nvSpPr>
          <p:cNvPr id="54275" name="Rectangle 3"/>
          <p:cNvSpPr>
            <a:spLocks noGrp="1" noChangeArrowheads="1"/>
          </p:cNvSpPr>
          <p:nvPr>
            <p:ph type="body" idx="1"/>
          </p:nvPr>
        </p:nvSpPr>
        <p:spPr/>
        <p:txBody>
          <a:bodyPr/>
          <a:lstStyle/>
          <a:p>
            <a:pPr eaLnBrk="1" hangingPunct="1">
              <a:lnSpc>
                <a:spcPct val="80000"/>
              </a:lnSpc>
            </a:pPr>
            <a:r>
              <a:rPr lang="en-US" sz="1800" smtClean="0"/>
              <a:t>The Advantages of </a:t>
            </a:r>
            <a:r>
              <a:rPr lang="en-US" sz="1800" b="1" i="1" smtClean="0">
                <a:solidFill>
                  <a:srgbClr val="0066FF"/>
                </a:solidFill>
              </a:rPr>
              <a:t>Incumbents</a:t>
            </a:r>
          </a:p>
          <a:p>
            <a:pPr lvl="1" eaLnBrk="1" hangingPunct="1">
              <a:lnSpc>
                <a:spcPct val="80000"/>
              </a:lnSpc>
            </a:pPr>
            <a:r>
              <a:rPr lang="en-US" sz="1600" smtClean="0"/>
              <a:t>Advertising:</a:t>
            </a:r>
          </a:p>
          <a:p>
            <a:pPr lvl="2" eaLnBrk="1" hangingPunct="1">
              <a:lnSpc>
                <a:spcPct val="80000"/>
              </a:lnSpc>
            </a:pPr>
            <a:r>
              <a:rPr lang="en-US" sz="1400" smtClean="0"/>
              <a:t>The goal is to be visible to your voters.</a:t>
            </a:r>
          </a:p>
          <a:p>
            <a:pPr lvl="2" eaLnBrk="1" hangingPunct="1">
              <a:lnSpc>
                <a:spcPct val="80000"/>
              </a:lnSpc>
            </a:pPr>
            <a:r>
              <a:rPr lang="en-US" sz="1400" smtClean="0"/>
              <a:t>Frequent trips home &amp; newsletters are used.</a:t>
            </a:r>
          </a:p>
          <a:p>
            <a:pPr lvl="1" eaLnBrk="1" hangingPunct="1">
              <a:lnSpc>
                <a:spcPct val="80000"/>
              </a:lnSpc>
            </a:pPr>
            <a:r>
              <a:rPr lang="en-US" sz="1600" b="1" i="1" smtClean="0">
                <a:solidFill>
                  <a:srgbClr val="0066FF"/>
                </a:solidFill>
              </a:rPr>
              <a:t>Credit Claiming</a:t>
            </a:r>
            <a:r>
              <a:rPr lang="en-US" sz="1600" smtClean="0"/>
              <a:t>:</a:t>
            </a:r>
          </a:p>
          <a:p>
            <a:pPr lvl="2" eaLnBrk="1" hangingPunct="1">
              <a:lnSpc>
                <a:spcPct val="80000"/>
              </a:lnSpc>
            </a:pPr>
            <a:r>
              <a:rPr lang="en-US" sz="1400" smtClean="0"/>
              <a:t>Service to individuals in their district.</a:t>
            </a:r>
          </a:p>
          <a:p>
            <a:pPr lvl="2" eaLnBrk="1" hangingPunct="1">
              <a:lnSpc>
                <a:spcPct val="80000"/>
              </a:lnSpc>
            </a:pPr>
            <a:r>
              <a:rPr lang="en-US" sz="1400" smtClean="0"/>
              <a:t>Casework: specifically helping constituents get what they think they have a right to.</a:t>
            </a:r>
          </a:p>
          <a:p>
            <a:pPr lvl="2" eaLnBrk="1" hangingPunct="1">
              <a:lnSpc>
                <a:spcPct val="80000"/>
              </a:lnSpc>
            </a:pPr>
            <a:r>
              <a:rPr lang="en-US" sz="1400" smtClean="0"/>
              <a:t>Pork Barrel: federal projects, grants, etc. made available in a congressional district or state.</a:t>
            </a:r>
          </a:p>
          <a:p>
            <a:pPr lvl="1" eaLnBrk="1" hangingPunct="1">
              <a:lnSpc>
                <a:spcPct val="80000"/>
              </a:lnSpc>
            </a:pPr>
            <a:r>
              <a:rPr lang="en-US" sz="1600" b="1" i="1" smtClean="0">
                <a:solidFill>
                  <a:srgbClr val="0066FF"/>
                </a:solidFill>
              </a:rPr>
              <a:t>Position Taking</a:t>
            </a:r>
            <a:r>
              <a:rPr lang="en-US" sz="1600" smtClean="0"/>
              <a:t>:</a:t>
            </a:r>
          </a:p>
          <a:p>
            <a:pPr lvl="2" eaLnBrk="1" hangingPunct="1">
              <a:lnSpc>
                <a:spcPct val="80000"/>
              </a:lnSpc>
            </a:pPr>
            <a:r>
              <a:rPr lang="en-US" sz="1400" smtClean="0"/>
              <a:t>Portray themselves as hard working, dedicated individuals.</a:t>
            </a:r>
          </a:p>
          <a:p>
            <a:pPr lvl="2" eaLnBrk="1" hangingPunct="1">
              <a:lnSpc>
                <a:spcPct val="80000"/>
              </a:lnSpc>
            </a:pPr>
            <a:r>
              <a:rPr lang="en-US" sz="1400" smtClean="0"/>
              <a:t>Occasionally take a partisan stand on an issue.</a:t>
            </a:r>
          </a:p>
          <a:p>
            <a:pPr lvl="1" eaLnBrk="1" hangingPunct="1">
              <a:lnSpc>
                <a:spcPct val="80000"/>
              </a:lnSpc>
            </a:pPr>
            <a:r>
              <a:rPr lang="en-US" sz="1600" smtClean="0"/>
              <a:t>Weak Opponents:</a:t>
            </a:r>
          </a:p>
          <a:p>
            <a:pPr lvl="2" eaLnBrk="1" hangingPunct="1">
              <a:lnSpc>
                <a:spcPct val="80000"/>
              </a:lnSpc>
            </a:pPr>
            <a:r>
              <a:rPr lang="en-US" sz="1400" smtClean="0"/>
              <a:t>Most opponents are inexperienced in politics.</a:t>
            </a:r>
          </a:p>
          <a:p>
            <a:pPr lvl="2" eaLnBrk="1" hangingPunct="1">
              <a:lnSpc>
                <a:spcPct val="80000"/>
              </a:lnSpc>
            </a:pPr>
            <a:r>
              <a:rPr lang="en-US" sz="1400" smtClean="0"/>
              <a:t>Most opponents are unorganized and underfunded.</a:t>
            </a:r>
          </a:p>
          <a:p>
            <a:pPr lvl="1" eaLnBrk="1" hangingPunct="1">
              <a:lnSpc>
                <a:spcPct val="80000"/>
              </a:lnSpc>
            </a:pPr>
            <a:r>
              <a:rPr lang="en-US" sz="1600" smtClean="0"/>
              <a:t>Campaign Spending:</a:t>
            </a:r>
          </a:p>
          <a:p>
            <a:pPr lvl="2" eaLnBrk="1" hangingPunct="1">
              <a:lnSpc>
                <a:spcPct val="80000"/>
              </a:lnSpc>
            </a:pPr>
            <a:r>
              <a:rPr lang="en-US" sz="1400" smtClean="0"/>
              <a:t>Challengers need to raise large sums to defeat an incumbent.</a:t>
            </a:r>
          </a:p>
          <a:p>
            <a:pPr lvl="2" eaLnBrk="1" hangingPunct="1">
              <a:lnSpc>
                <a:spcPct val="80000"/>
              </a:lnSpc>
            </a:pPr>
            <a:r>
              <a:rPr lang="en-US" sz="1400" smtClean="0"/>
              <a:t>PACs give most of their money to incumbents.</a:t>
            </a:r>
          </a:p>
          <a:p>
            <a:pPr lvl="2" eaLnBrk="1" hangingPunct="1">
              <a:lnSpc>
                <a:spcPct val="80000"/>
              </a:lnSpc>
            </a:pPr>
            <a:r>
              <a:rPr lang="en-US" sz="1400" smtClean="0"/>
              <a:t>Does PAC money “buy” votes in Congress?</a:t>
            </a:r>
          </a:p>
          <a:p>
            <a:pPr lvl="2" eaLnBrk="1" hangingPunct="1">
              <a:lnSpc>
                <a:spcPct val="80000"/>
              </a:lnSpc>
            </a:pPr>
            <a:endParaRPr lang="en-US" sz="140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1"/>
          </p:nvPr>
        </p:nvSpPr>
        <p:spPr>
          <a:noFill/>
        </p:spPr>
        <p:txBody>
          <a:bodyPr/>
          <a:lstStyle/>
          <a:p>
            <a:r>
              <a:rPr lang="en-US"/>
              <a:t>From Table 12.3</a:t>
            </a:r>
          </a:p>
        </p:txBody>
      </p:sp>
      <p:sp>
        <p:nvSpPr>
          <p:cNvPr id="55299" name="Rectangle 2"/>
          <p:cNvSpPr>
            <a:spLocks noGrp="1" noChangeArrowheads="1"/>
          </p:cNvSpPr>
          <p:nvPr>
            <p:ph type="title"/>
          </p:nvPr>
        </p:nvSpPr>
        <p:spPr/>
        <p:txBody>
          <a:bodyPr/>
          <a:lstStyle/>
          <a:p>
            <a:pPr eaLnBrk="1" hangingPunct="1"/>
            <a:r>
              <a:rPr lang="en-US" smtClean="0"/>
              <a:t>How Congress is Organized to Make Policy</a:t>
            </a:r>
          </a:p>
        </p:txBody>
      </p:sp>
      <p:sp>
        <p:nvSpPr>
          <p:cNvPr id="55300" name="Rectangle 3"/>
          <p:cNvSpPr>
            <a:spLocks noGrp="1" noChangeArrowheads="1"/>
          </p:cNvSpPr>
          <p:nvPr>
            <p:ph type="body" sz="half" idx="1"/>
          </p:nvPr>
        </p:nvSpPr>
        <p:spPr>
          <a:xfrm>
            <a:off x="647700" y="2528888"/>
            <a:ext cx="3848100" cy="3795712"/>
          </a:xfrm>
        </p:spPr>
        <p:txBody>
          <a:bodyPr/>
          <a:lstStyle/>
          <a:p>
            <a:pPr eaLnBrk="1" hangingPunct="1"/>
            <a:r>
              <a:rPr lang="en-US" sz="2400" smtClean="0"/>
              <a:t>The House</a:t>
            </a:r>
          </a:p>
          <a:p>
            <a:pPr lvl="1" eaLnBrk="1" hangingPunct="1"/>
            <a:r>
              <a:rPr lang="en-US" sz="2000" smtClean="0"/>
              <a:t>435 members, 2 year terms of office.</a:t>
            </a:r>
          </a:p>
          <a:p>
            <a:pPr lvl="1" eaLnBrk="1" hangingPunct="1"/>
            <a:r>
              <a:rPr lang="en-US" sz="2000" smtClean="0"/>
              <a:t>Initiates all revenue bills, more influential on budget.</a:t>
            </a:r>
          </a:p>
          <a:p>
            <a:pPr lvl="1" eaLnBrk="1" hangingPunct="1"/>
            <a:r>
              <a:rPr lang="en-US" sz="2000" b="1" i="1" smtClean="0">
                <a:solidFill>
                  <a:srgbClr val="0066FF"/>
                </a:solidFill>
              </a:rPr>
              <a:t>House Rules Committee</a:t>
            </a:r>
          </a:p>
          <a:p>
            <a:pPr lvl="1" eaLnBrk="1" hangingPunct="1"/>
            <a:r>
              <a:rPr lang="en-US" sz="2000" smtClean="0"/>
              <a:t>Limited debates.</a:t>
            </a:r>
          </a:p>
        </p:txBody>
      </p:sp>
      <p:sp>
        <p:nvSpPr>
          <p:cNvPr id="55301" name="Rectangle 4"/>
          <p:cNvSpPr>
            <a:spLocks noGrp="1" noChangeArrowheads="1"/>
          </p:cNvSpPr>
          <p:nvPr>
            <p:ph type="body" sz="half" idx="2"/>
          </p:nvPr>
        </p:nvSpPr>
        <p:spPr>
          <a:xfrm>
            <a:off x="4572000" y="2492375"/>
            <a:ext cx="3886200" cy="3756025"/>
          </a:xfrm>
        </p:spPr>
        <p:txBody>
          <a:bodyPr/>
          <a:lstStyle/>
          <a:p>
            <a:pPr eaLnBrk="1" hangingPunct="1">
              <a:lnSpc>
                <a:spcPct val="90000"/>
              </a:lnSpc>
            </a:pPr>
            <a:r>
              <a:rPr lang="en-US" sz="2400" smtClean="0"/>
              <a:t>The Senate</a:t>
            </a:r>
          </a:p>
          <a:p>
            <a:pPr lvl="1" eaLnBrk="1" hangingPunct="1">
              <a:lnSpc>
                <a:spcPct val="90000"/>
              </a:lnSpc>
            </a:pPr>
            <a:r>
              <a:rPr lang="en-US" sz="2000" smtClean="0"/>
              <a:t>100 members, 6 year terms of office.</a:t>
            </a:r>
          </a:p>
          <a:p>
            <a:pPr lvl="1" eaLnBrk="1" hangingPunct="1">
              <a:lnSpc>
                <a:spcPct val="90000"/>
              </a:lnSpc>
            </a:pPr>
            <a:r>
              <a:rPr lang="en-US" sz="2000" smtClean="0"/>
              <a:t>Gives “</a:t>
            </a:r>
            <a:r>
              <a:rPr lang="en-US" sz="2000" b="1" i="1" smtClean="0">
                <a:solidFill>
                  <a:srgbClr val="0066FF"/>
                </a:solidFill>
              </a:rPr>
              <a:t>advice &amp; consent</a:t>
            </a:r>
            <a:r>
              <a:rPr lang="en-US" sz="2000" smtClean="0"/>
              <a:t>”, more influential on foreign affairs.</a:t>
            </a:r>
          </a:p>
          <a:p>
            <a:pPr lvl="1" eaLnBrk="1" hangingPunct="1">
              <a:lnSpc>
                <a:spcPct val="90000"/>
              </a:lnSpc>
            </a:pPr>
            <a:r>
              <a:rPr lang="en-US" sz="2000" smtClean="0"/>
              <a:t>Unlimited debates. (</a:t>
            </a:r>
            <a:r>
              <a:rPr lang="en-US" sz="2000" b="1" i="1" smtClean="0">
                <a:solidFill>
                  <a:srgbClr val="0066FF"/>
                </a:solidFill>
              </a:rPr>
              <a:t>filibuster</a:t>
            </a:r>
            <a:r>
              <a:rPr lang="en-US" sz="2000" smtClean="0"/>
              <a:t>)</a:t>
            </a:r>
          </a:p>
        </p:txBody>
      </p:sp>
      <p:sp>
        <p:nvSpPr>
          <p:cNvPr id="55302" name="Text Box 5"/>
          <p:cNvSpPr txBox="1">
            <a:spLocks noChangeArrowheads="1"/>
          </p:cNvSpPr>
          <p:nvPr/>
        </p:nvSpPr>
        <p:spPr bwMode="auto">
          <a:xfrm>
            <a:off x="685800" y="1449388"/>
            <a:ext cx="7594600" cy="822325"/>
          </a:xfrm>
          <a:prstGeom prst="rect">
            <a:avLst/>
          </a:prstGeom>
          <a:noFill/>
          <a:ln w="9525">
            <a:noFill/>
            <a:miter lim="800000"/>
            <a:headEnd/>
            <a:tailEnd/>
          </a:ln>
        </p:spPr>
        <p:txBody>
          <a:bodyPr>
            <a:spAutoFit/>
          </a:bodyPr>
          <a:lstStyle/>
          <a:p>
            <a:pPr eaLnBrk="1" hangingPunct="1">
              <a:spcBef>
                <a:spcPct val="20000"/>
              </a:spcBef>
              <a:buClr>
                <a:schemeClr val="accent2"/>
              </a:buClr>
              <a:buSzPct val="80000"/>
              <a:buFont typeface="Wingdings" pitchFamily="2" charset="2"/>
              <a:buChar char="l"/>
            </a:pPr>
            <a:r>
              <a:rPr lang="en-US" sz="2400"/>
              <a:t>American Bicameralism</a:t>
            </a:r>
          </a:p>
          <a:p>
            <a:pPr lvl="1" eaLnBrk="1" hangingPunct="1">
              <a:spcBef>
                <a:spcPct val="20000"/>
              </a:spcBef>
              <a:buClr>
                <a:schemeClr val="tx1"/>
              </a:buClr>
              <a:buSzPct val="90000"/>
              <a:buFontTx/>
              <a:buChar char="–"/>
            </a:pPr>
            <a:r>
              <a:rPr lang="en-US" sz="2000" b="1" i="1">
                <a:solidFill>
                  <a:srgbClr val="0066FF"/>
                </a:solidFill>
              </a:rPr>
              <a:t>Bicameral</a:t>
            </a:r>
            <a:r>
              <a:rPr lang="en-US" sz="2000"/>
              <a:t>: Legislature divided into two houses.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11188" y="225425"/>
            <a:ext cx="7772400" cy="1143000"/>
          </a:xfrm>
          <a:prstGeom prst="rect">
            <a:avLst/>
          </a:prstGeom>
          <a:noFill/>
          <a:ln w="9525">
            <a:noFill/>
            <a:miter lim="800000"/>
            <a:headEnd/>
            <a:tailEnd/>
          </a:ln>
        </p:spPr>
        <p:txBody>
          <a:bodyPr lIns="92075" tIns="46038" rIns="92075" bIns="46038" anchor="ctr"/>
          <a:lstStyle/>
          <a:p>
            <a:pPr algn="ctr" eaLnBrk="1" hangingPunct="1"/>
            <a:r>
              <a:rPr lang="en-US" sz="4400">
                <a:solidFill>
                  <a:schemeClr val="tx2"/>
                </a:solidFill>
                <a:latin typeface="Garamond" pitchFamily="18" charset="0"/>
              </a:rPr>
              <a:t>How Congress is Organized to Make Policy</a:t>
            </a:r>
          </a:p>
        </p:txBody>
      </p:sp>
      <p:sp>
        <p:nvSpPr>
          <p:cNvPr id="56323" name="Rectangle 3"/>
          <p:cNvSpPr>
            <a:spLocks noChangeArrowheads="1"/>
          </p:cNvSpPr>
          <p:nvPr/>
        </p:nvSpPr>
        <p:spPr bwMode="auto">
          <a:xfrm>
            <a:off x="685800" y="2362200"/>
            <a:ext cx="3810000" cy="3962400"/>
          </a:xfrm>
          <a:prstGeom prst="rect">
            <a:avLst/>
          </a:prstGeom>
          <a:no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Char char="l"/>
            </a:pPr>
            <a:r>
              <a:rPr lang="en-US" sz="2400"/>
              <a:t>The House</a:t>
            </a:r>
          </a:p>
          <a:p>
            <a:pPr marL="742950" lvl="1" indent="-285750" eaLnBrk="1" hangingPunct="1">
              <a:spcBef>
                <a:spcPct val="20000"/>
              </a:spcBef>
              <a:buClr>
                <a:schemeClr val="tx1"/>
              </a:buClr>
              <a:buSzPct val="90000"/>
              <a:buFontTx/>
              <a:buChar char="–"/>
            </a:pPr>
            <a:r>
              <a:rPr lang="en-US" sz="2000"/>
              <a:t>Lead by Speaker of the House - elected by House members.</a:t>
            </a:r>
          </a:p>
          <a:p>
            <a:pPr marL="742950" lvl="1" indent="-285750" eaLnBrk="1" hangingPunct="1">
              <a:spcBef>
                <a:spcPct val="20000"/>
              </a:spcBef>
              <a:buClr>
                <a:schemeClr val="tx1"/>
              </a:buClr>
              <a:buSzPct val="90000"/>
              <a:buFontTx/>
              <a:buChar char="–"/>
            </a:pPr>
            <a:r>
              <a:rPr lang="en-US" sz="2000"/>
              <a:t>Presides over House.</a:t>
            </a:r>
          </a:p>
          <a:p>
            <a:pPr marL="742950" lvl="1" indent="-285750" eaLnBrk="1" hangingPunct="1">
              <a:spcBef>
                <a:spcPct val="20000"/>
              </a:spcBef>
              <a:buClr>
                <a:schemeClr val="tx1"/>
              </a:buClr>
              <a:buSzPct val="90000"/>
              <a:buFontTx/>
              <a:buChar char="–"/>
            </a:pPr>
            <a:r>
              <a:rPr lang="en-US" sz="2000"/>
              <a:t>Major role in committee assignments and legislation.</a:t>
            </a:r>
          </a:p>
          <a:p>
            <a:pPr marL="742950" lvl="1" indent="-285750" eaLnBrk="1" hangingPunct="1">
              <a:lnSpc>
                <a:spcPct val="90000"/>
              </a:lnSpc>
              <a:spcBef>
                <a:spcPct val="20000"/>
              </a:spcBef>
              <a:buClr>
                <a:schemeClr val="tx1"/>
              </a:buClr>
              <a:buSzPct val="90000"/>
              <a:buFontTx/>
              <a:buChar char="–"/>
            </a:pPr>
            <a:r>
              <a:rPr lang="en-US" sz="2000"/>
              <a:t>Assisted by majority leader and whips.</a:t>
            </a:r>
          </a:p>
        </p:txBody>
      </p:sp>
      <p:sp>
        <p:nvSpPr>
          <p:cNvPr id="56324" name="Rectangle 4"/>
          <p:cNvSpPr>
            <a:spLocks noChangeArrowheads="1"/>
          </p:cNvSpPr>
          <p:nvPr/>
        </p:nvSpPr>
        <p:spPr bwMode="auto">
          <a:xfrm>
            <a:off x="4643438" y="2241550"/>
            <a:ext cx="4208462" cy="3886200"/>
          </a:xfrm>
          <a:prstGeom prst="rect">
            <a:avLst/>
          </a:prstGeom>
          <a:no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Char char="l"/>
            </a:pPr>
            <a:r>
              <a:rPr lang="en-US" sz="2400"/>
              <a:t>The Senate</a:t>
            </a:r>
          </a:p>
          <a:p>
            <a:pPr marL="742950" lvl="1" indent="-285750" eaLnBrk="1" hangingPunct="1">
              <a:spcBef>
                <a:spcPct val="20000"/>
              </a:spcBef>
              <a:buClr>
                <a:schemeClr val="tx1"/>
              </a:buClr>
              <a:buSzPct val="90000"/>
              <a:buFontTx/>
              <a:buChar char="–"/>
            </a:pPr>
            <a:r>
              <a:rPr lang="en-US" sz="2000"/>
              <a:t>Formally lead by Vice President (= president of the Senate).</a:t>
            </a:r>
          </a:p>
          <a:p>
            <a:pPr marL="742950" lvl="1" indent="-285750" eaLnBrk="1" hangingPunct="1">
              <a:spcBef>
                <a:spcPct val="20000"/>
              </a:spcBef>
              <a:buClr>
                <a:schemeClr val="tx1"/>
              </a:buClr>
              <a:buSzPct val="90000"/>
              <a:buFontTx/>
              <a:buChar char="–"/>
            </a:pPr>
            <a:r>
              <a:rPr lang="en-US" sz="2000"/>
              <a:t>Actually lead by Majority Leader - </a:t>
            </a:r>
            <a:r>
              <a:rPr lang="en-US" sz="2000" b="1" i="1">
                <a:solidFill>
                  <a:srgbClr val="0066FF"/>
                </a:solidFill>
              </a:rPr>
              <a:t>president pro tempore</a:t>
            </a:r>
            <a:r>
              <a:rPr lang="en-US" sz="2000"/>
              <a:t> - chosen by party members.</a:t>
            </a:r>
          </a:p>
          <a:p>
            <a:pPr marL="742950" lvl="1" indent="-285750" eaLnBrk="1" hangingPunct="1">
              <a:lnSpc>
                <a:spcPct val="90000"/>
              </a:lnSpc>
              <a:spcBef>
                <a:spcPct val="20000"/>
              </a:spcBef>
              <a:buClr>
                <a:schemeClr val="tx1"/>
              </a:buClr>
              <a:buSzPct val="90000"/>
              <a:buFontTx/>
              <a:buChar char="–"/>
            </a:pPr>
            <a:r>
              <a:rPr lang="en-US" sz="2000"/>
              <a:t>Assisted by </a:t>
            </a:r>
            <a:r>
              <a:rPr lang="en-US" sz="2000" b="1" i="1">
                <a:solidFill>
                  <a:srgbClr val="0066FF"/>
                </a:solidFill>
              </a:rPr>
              <a:t>whips</a:t>
            </a:r>
            <a:r>
              <a:rPr lang="en-US" sz="2000"/>
              <a:t>.</a:t>
            </a:r>
          </a:p>
          <a:p>
            <a:pPr marL="742950" lvl="1" indent="-285750" eaLnBrk="1" hangingPunct="1">
              <a:spcBef>
                <a:spcPct val="20000"/>
              </a:spcBef>
              <a:buClr>
                <a:schemeClr val="tx1"/>
              </a:buClr>
              <a:buSzPct val="90000"/>
              <a:buFontTx/>
              <a:buChar char="–"/>
            </a:pPr>
            <a:r>
              <a:rPr lang="en-US" sz="2000"/>
              <a:t>Must work with Minority leader.</a:t>
            </a:r>
          </a:p>
        </p:txBody>
      </p:sp>
      <p:sp>
        <p:nvSpPr>
          <p:cNvPr id="56325" name="Text Box 5"/>
          <p:cNvSpPr txBox="1">
            <a:spLocks noChangeArrowheads="1"/>
          </p:cNvSpPr>
          <p:nvPr/>
        </p:nvSpPr>
        <p:spPr bwMode="auto">
          <a:xfrm>
            <a:off x="685800" y="1752600"/>
            <a:ext cx="6613525" cy="519113"/>
          </a:xfrm>
          <a:prstGeom prst="rect">
            <a:avLst/>
          </a:prstGeom>
          <a:noFill/>
          <a:ln w="9525">
            <a:noFill/>
            <a:miter lim="800000"/>
            <a:headEnd/>
            <a:tailEnd/>
          </a:ln>
        </p:spPr>
        <p:txBody>
          <a:bodyPr>
            <a:spAutoFit/>
          </a:bodyPr>
          <a:lstStyle/>
          <a:p>
            <a:pPr eaLnBrk="1" hangingPunct="1">
              <a:spcBef>
                <a:spcPct val="20000"/>
              </a:spcBef>
              <a:buClr>
                <a:schemeClr val="accent2"/>
              </a:buClr>
              <a:buSzPct val="80000"/>
              <a:buFont typeface="Wingdings" pitchFamily="2" charset="2"/>
              <a:buChar char="l"/>
            </a:pPr>
            <a:r>
              <a:rPr lang="en-US" sz="2800"/>
              <a:t>Congressional Leadership</a:t>
            </a:r>
            <a:endParaRPr lang="en-US" sz="24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The Committees and Subcommittees</a:t>
            </a:r>
          </a:p>
        </p:txBody>
      </p:sp>
      <p:sp>
        <p:nvSpPr>
          <p:cNvPr id="57347" name="Rectangle 3"/>
          <p:cNvSpPr>
            <a:spLocks noGrp="1" noChangeArrowheads="1"/>
          </p:cNvSpPr>
          <p:nvPr>
            <p:ph type="body" idx="1"/>
          </p:nvPr>
        </p:nvSpPr>
        <p:spPr/>
        <p:txBody>
          <a:bodyPr/>
          <a:lstStyle/>
          <a:p>
            <a:pPr eaLnBrk="1" hangingPunct="1"/>
            <a:r>
              <a:rPr lang="en-US" smtClean="0"/>
              <a:t>Four types of committees:</a:t>
            </a:r>
          </a:p>
          <a:p>
            <a:pPr lvl="1" eaLnBrk="1" hangingPunct="1"/>
            <a:r>
              <a:rPr lang="en-US" b="1" i="1" smtClean="0">
                <a:solidFill>
                  <a:srgbClr val="0066FF"/>
                </a:solidFill>
              </a:rPr>
              <a:t>Standing committees</a:t>
            </a:r>
            <a:r>
              <a:rPr lang="en-US" smtClean="0"/>
              <a:t>: subject matter committees handle different policy areas.</a:t>
            </a:r>
          </a:p>
          <a:p>
            <a:pPr lvl="1" eaLnBrk="1" hangingPunct="1"/>
            <a:r>
              <a:rPr lang="en-US" b="1" i="1" smtClean="0">
                <a:solidFill>
                  <a:srgbClr val="0066FF"/>
                </a:solidFill>
              </a:rPr>
              <a:t>Joint committees</a:t>
            </a:r>
            <a:r>
              <a:rPr lang="en-US" smtClean="0"/>
              <a:t>: few policy areas- made up of House &amp; Senate members.</a:t>
            </a:r>
          </a:p>
          <a:p>
            <a:pPr lvl="1" eaLnBrk="1" hangingPunct="1"/>
            <a:r>
              <a:rPr lang="en-US" b="1" i="1" smtClean="0">
                <a:solidFill>
                  <a:srgbClr val="0066FF"/>
                </a:solidFill>
              </a:rPr>
              <a:t>Conference committees</a:t>
            </a:r>
            <a:r>
              <a:rPr lang="en-US" smtClean="0"/>
              <a:t>: resolve differences in House and Senate bills.</a:t>
            </a:r>
          </a:p>
          <a:p>
            <a:pPr lvl="1" eaLnBrk="1" hangingPunct="1"/>
            <a:r>
              <a:rPr lang="en-US" b="1" i="1" smtClean="0">
                <a:solidFill>
                  <a:srgbClr val="0066FF"/>
                </a:solidFill>
              </a:rPr>
              <a:t>Select committees</a:t>
            </a:r>
            <a:r>
              <a:rPr lang="en-US" smtClean="0"/>
              <a:t>: created for a specific purpose.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The Congressional Process</a:t>
            </a:r>
          </a:p>
        </p:txBody>
      </p:sp>
      <p:graphicFrame>
        <p:nvGraphicFramePr>
          <p:cNvPr id="10242" name="Object 4"/>
          <p:cNvGraphicFramePr>
            <a:graphicFrameLocks noChangeAspect="1"/>
          </p:cNvGraphicFramePr>
          <p:nvPr>
            <p:ph sz="half" idx="2"/>
          </p:nvPr>
        </p:nvGraphicFramePr>
        <p:xfrm>
          <a:off x="1258888" y="1471613"/>
          <a:ext cx="6481762" cy="5386387"/>
        </p:xfrm>
        <a:graphic>
          <a:graphicData uri="http://schemas.openxmlformats.org/presentationml/2006/ole">
            <p:oleObj spid="_x0000_s10242" name="Photo Editor Photo" r:id="rId3" imgW="3161905" imgH="6020640" progId="MSPhotoEd.3">
              <p:embed/>
            </p:oleObj>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The Congressional Process</a:t>
            </a:r>
          </a:p>
        </p:txBody>
      </p:sp>
      <p:sp>
        <p:nvSpPr>
          <p:cNvPr id="58371" name="Rectangle 3"/>
          <p:cNvSpPr>
            <a:spLocks noGrp="1" noChangeArrowheads="1"/>
          </p:cNvSpPr>
          <p:nvPr>
            <p:ph type="body" idx="1"/>
          </p:nvPr>
        </p:nvSpPr>
        <p:spPr>
          <a:xfrm>
            <a:off x="468313" y="1412875"/>
            <a:ext cx="8424862" cy="5445125"/>
          </a:xfrm>
        </p:spPr>
        <p:txBody>
          <a:bodyPr/>
          <a:lstStyle/>
          <a:p>
            <a:pPr eaLnBrk="1" hangingPunct="1">
              <a:lnSpc>
                <a:spcPct val="90000"/>
              </a:lnSpc>
            </a:pPr>
            <a:r>
              <a:rPr lang="en-US" sz="2400" smtClean="0"/>
              <a:t>Party, Constituency, and Ideology</a:t>
            </a:r>
          </a:p>
          <a:p>
            <a:pPr lvl="1" eaLnBrk="1" hangingPunct="1">
              <a:lnSpc>
                <a:spcPct val="90000"/>
              </a:lnSpc>
            </a:pPr>
            <a:r>
              <a:rPr lang="en-US" sz="2000" smtClean="0"/>
              <a:t>Party Influence: Party leaders cannot force party members to vote a particular way, but many do vote along party lines.</a:t>
            </a:r>
          </a:p>
          <a:p>
            <a:pPr lvl="1" eaLnBrk="1" hangingPunct="1">
              <a:lnSpc>
                <a:spcPct val="90000"/>
              </a:lnSpc>
            </a:pPr>
            <a:r>
              <a:rPr lang="en-US" sz="2000" smtClean="0"/>
              <a:t>Constituency versus Ideology: Most constituents are uninformed about their member. It is difficult for constituents to influence their member, but on controversial issues members cannot ignore constituents.</a:t>
            </a:r>
          </a:p>
          <a:p>
            <a:pPr eaLnBrk="1" hangingPunct="1">
              <a:lnSpc>
                <a:spcPct val="90000"/>
              </a:lnSpc>
            </a:pPr>
            <a:r>
              <a:rPr lang="en-US" sz="2400" b="1" i="1" smtClean="0">
                <a:solidFill>
                  <a:srgbClr val="0066FF"/>
                </a:solidFill>
              </a:rPr>
              <a:t>Lobbyists</a:t>
            </a:r>
            <a:r>
              <a:rPr lang="en-US" sz="2400" smtClean="0"/>
              <a:t> and </a:t>
            </a:r>
            <a:r>
              <a:rPr lang="en-US" sz="2400" b="1" i="1" smtClean="0">
                <a:solidFill>
                  <a:srgbClr val="0066FF"/>
                </a:solidFill>
              </a:rPr>
              <a:t>Interest Groups</a:t>
            </a:r>
          </a:p>
          <a:p>
            <a:pPr lvl="1" eaLnBrk="1" hangingPunct="1">
              <a:lnSpc>
                <a:spcPct val="90000"/>
              </a:lnSpc>
            </a:pPr>
            <a:r>
              <a:rPr lang="en-US" sz="2000" smtClean="0"/>
              <a:t>There are several thousand lobbyists trying to influence Congress - the bigger the issue, the more lobbyists will be working on it.</a:t>
            </a:r>
          </a:p>
          <a:p>
            <a:pPr lvl="1" eaLnBrk="1" hangingPunct="1">
              <a:lnSpc>
                <a:spcPct val="90000"/>
              </a:lnSpc>
            </a:pPr>
            <a:r>
              <a:rPr lang="en-US" sz="2000" smtClean="0"/>
              <a:t>Lobbyists can be ignored, shunned and even regulated by Congress.</a:t>
            </a:r>
          </a:p>
          <a:p>
            <a:pPr lvl="1" eaLnBrk="1" hangingPunct="1">
              <a:lnSpc>
                <a:spcPct val="90000"/>
              </a:lnSpc>
            </a:pPr>
            <a:r>
              <a:rPr lang="en-US" sz="2000" smtClean="0"/>
              <a:t>Ultimately, it is a combination of lobbyists and others that influence members of Congress.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Introduction</a:t>
            </a:r>
          </a:p>
        </p:txBody>
      </p:sp>
      <p:pic>
        <p:nvPicPr>
          <p:cNvPr id="6" name="Picture 11"/>
          <p:cNvPicPr>
            <a:picLocks noChangeAspect="1" noChangeArrowheads="1"/>
          </p:cNvPicPr>
          <p:nvPr/>
        </p:nvPicPr>
        <p:blipFill>
          <a:blip r:embed="rId3" cstate="print"/>
          <a:srcRect/>
          <a:stretch>
            <a:fillRect/>
          </a:stretch>
        </p:blipFill>
        <p:spPr bwMode="auto">
          <a:xfrm>
            <a:off x="409518" y="1493811"/>
            <a:ext cx="8511930" cy="51848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Pork &amp; Earmarking</a:t>
            </a:r>
          </a:p>
        </p:txBody>
      </p:sp>
      <p:sp>
        <p:nvSpPr>
          <p:cNvPr id="59395" name="Rectangle 3"/>
          <p:cNvSpPr>
            <a:spLocks noGrp="1" noChangeArrowheads="1"/>
          </p:cNvSpPr>
          <p:nvPr>
            <p:ph type="body" idx="1"/>
          </p:nvPr>
        </p:nvSpPr>
        <p:spPr>
          <a:xfrm>
            <a:off x="457200" y="1593850"/>
            <a:ext cx="8470900" cy="5148263"/>
          </a:xfrm>
        </p:spPr>
        <p:txBody>
          <a:bodyPr/>
          <a:lstStyle/>
          <a:p>
            <a:pPr eaLnBrk="1" hangingPunct="1">
              <a:lnSpc>
                <a:spcPct val="80000"/>
              </a:lnSpc>
            </a:pPr>
            <a:r>
              <a:rPr lang="en-US" sz="2000" b="1" i="1" smtClean="0">
                <a:solidFill>
                  <a:srgbClr val="0066FF"/>
                </a:solidFill>
              </a:rPr>
              <a:t>pork barrel politics</a:t>
            </a:r>
            <a:r>
              <a:rPr lang="en-US" sz="2000" smtClean="0"/>
              <a:t> describes government spending that is intended to benefit constituents of a politician in return for their political support</a:t>
            </a:r>
          </a:p>
          <a:p>
            <a:pPr eaLnBrk="1" hangingPunct="1">
              <a:lnSpc>
                <a:spcPct val="80000"/>
              </a:lnSpc>
            </a:pPr>
            <a:r>
              <a:rPr lang="en-US" sz="2000" b="1" i="1" smtClean="0">
                <a:solidFill>
                  <a:srgbClr val="0066FF"/>
                </a:solidFill>
              </a:rPr>
              <a:t>earmarking</a:t>
            </a:r>
            <a:r>
              <a:rPr lang="en-US" sz="2000" smtClean="0"/>
              <a:t> appropriates money to be spent on specific named projects </a:t>
            </a:r>
          </a:p>
          <a:p>
            <a:pPr eaLnBrk="1" hangingPunct="1">
              <a:lnSpc>
                <a:spcPct val="80000"/>
              </a:lnSpc>
            </a:pPr>
            <a:r>
              <a:rPr lang="en-US" sz="2000" smtClean="0"/>
              <a:t>The vast majority of earmarks are not controversial, but some become controversial for their cost or the perceived frivolous nature of the project.</a:t>
            </a:r>
          </a:p>
          <a:p>
            <a:pPr eaLnBrk="1" hangingPunct="1">
              <a:lnSpc>
                <a:spcPct val="80000"/>
              </a:lnSpc>
            </a:pPr>
            <a:r>
              <a:rPr lang="en-US" sz="2000" smtClean="0"/>
              <a:t>In 2005, $223 million was earmarked by Ted Stevens (R-AK), to construct a bridge nicknamed the </a:t>
            </a:r>
            <a:r>
              <a:rPr lang="en-US" sz="2000" i="1" smtClean="0"/>
              <a:t>“Bridge to Nowhere</a:t>
            </a:r>
            <a:r>
              <a:rPr lang="en-US" sz="2000" smtClean="0"/>
              <a:t>,” to connect an Alaskan town of 8,900 to an island of 50 inhabitants.</a:t>
            </a:r>
          </a:p>
          <a:p>
            <a:pPr eaLnBrk="1" hangingPunct="1">
              <a:lnSpc>
                <a:spcPct val="80000"/>
              </a:lnSpc>
            </a:pPr>
            <a:r>
              <a:rPr lang="en-US" sz="2000" smtClean="0"/>
              <a:t>Total earmarks for 2005: 15,000, costing $47 billion. </a:t>
            </a:r>
          </a:p>
          <a:p>
            <a:pPr eaLnBrk="1" hangingPunct="1">
              <a:lnSpc>
                <a:spcPct val="80000"/>
              </a:lnSpc>
            </a:pPr>
            <a:r>
              <a:rPr lang="en-US" sz="2000" smtClean="0"/>
              <a:t>On January 5, 2007, the House of Representatives passed a rule requiring congress members to attach their names to their earmarks and certify that they have no financial interest in the provisions. On January 16, the Senate passed a similar measure.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The Presidents</a:t>
            </a:r>
          </a:p>
        </p:txBody>
      </p:sp>
      <p:sp>
        <p:nvSpPr>
          <p:cNvPr id="60419" name="Rectangle 3"/>
          <p:cNvSpPr>
            <a:spLocks noGrp="1" noChangeArrowheads="1"/>
          </p:cNvSpPr>
          <p:nvPr>
            <p:ph type="body" idx="1"/>
          </p:nvPr>
        </p:nvSpPr>
        <p:spPr>
          <a:xfrm>
            <a:off x="457200" y="1600200"/>
            <a:ext cx="8470900" cy="5032375"/>
          </a:xfrm>
        </p:spPr>
        <p:txBody>
          <a:bodyPr/>
          <a:lstStyle/>
          <a:p>
            <a:pPr eaLnBrk="1" hangingPunct="1">
              <a:lnSpc>
                <a:spcPct val="90000"/>
              </a:lnSpc>
            </a:pPr>
            <a:r>
              <a:rPr lang="en-US" smtClean="0"/>
              <a:t>Who They Are</a:t>
            </a:r>
          </a:p>
          <a:p>
            <a:pPr lvl="1" eaLnBrk="1" hangingPunct="1">
              <a:lnSpc>
                <a:spcPct val="90000"/>
              </a:lnSpc>
            </a:pPr>
            <a:r>
              <a:rPr lang="en-US" sz="2800" smtClean="0"/>
              <a:t>Formal Requirements:</a:t>
            </a:r>
          </a:p>
          <a:p>
            <a:pPr lvl="2" eaLnBrk="1" hangingPunct="1">
              <a:lnSpc>
                <a:spcPct val="90000"/>
              </a:lnSpc>
            </a:pPr>
            <a:r>
              <a:rPr lang="en-US" sz="2400" smtClean="0"/>
              <a:t>Must be 35 years old</a:t>
            </a:r>
          </a:p>
          <a:p>
            <a:pPr lvl="2" eaLnBrk="1" hangingPunct="1">
              <a:lnSpc>
                <a:spcPct val="90000"/>
              </a:lnSpc>
            </a:pPr>
            <a:r>
              <a:rPr lang="en-US" sz="2400" smtClean="0"/>
              <a:t>Must be a natural-born citizen</a:t>
            </a:r>
          </a:p>
          <a:p>
            <a:pPr lvl="2" eaLnBrk="1" hangingPunct="1">
              <a:lnSpc>
                <a:spcPct val="90000"/>
              </a:lnSpc>
            </a:pPr>
            <a:r>
              <a:rPr lang="en-US" sz="2400" smtClean="0"/>
              <a:t>Must have resided in U.S. for 14 years</a:t>
            </a:r>
          </a:p>
          <a:p>
            <a:pPr lvl="1" eaLnBrk="1" hangingPunct="1">
              <a:lnSpc>
                <a:spcPct val="90000"/>
              </a:lnSpc>
            </a:pPr>
            <a:r>
              <a:rPr lang="en-US" sz="2800" smtClean="0"/>
              <a:t>Informal “Requirements”:</a:t>
            </a:r>
          </a:p>
          <a:p>
            <a:pPr lvl="2" eaLnBrk="1" hangingPunct="1">
              <a:lnSpc>
                <a:spcPct val="90000"/>
              </a:lnSpc>
            </a:pPr>
            <a:r>
              <a:rPr lang="en-US" sz="2400" smtClean="0"/>
              <a:t>White, Male, Protestant (except one) </a:t>
            </a:r>
          </a:p>
          <a:p>
            <a:pPr lvl="1" eaLnBrk="1" hangingPunct="1">
              <a:lnSpc>
                <a:spcPct val="90000"/>
              </a:lnSpc>
            </a:pPr>
            <a:r>
              <a:rPr lang="en-US" sz="2800" smtClean="0"/>
              <a:t>All manner of professions, but mostly political ones (former state governors, for example)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The Presidents: How They Got There</a:t>
            </a:r>
          </a:p>
        </p:txBody>
      </p:sp>
      <p:sp>
        <p:nvSpPr>
          <p:cNvPr id="61443" name="Rectangle 3"/>
          <p:cNvSpPr>
            <a:spLocks noGrp="1" noChangeArrowheads="1"/>
          </p:cNvSpPr>
          <p:nvPr>
            <p:ph type="body" idx="1"/>
          </p:nvPr>
        </p:nvSpPr>
        <p:spPr>
          <a:xfrm>
            <a:off x="457200" y="1592263"/>
            <a:ext cx="8291513" cy="4997450"/>
          </a:xfrm>
        </p:spPr>
        <p:txBody>
          <a:bodyPr/>
          <a:lstStyle/>
          <a:p>
            <a:pPr eaLnBrk="1" hangingPunct="1">
              <a:lnSpc>
                <a:spcPct val="90000"/>
              </a:lnSpc>
            </a:pPr>
            <a:r>
              <a:rPr lang="en-US" sz="2400" smtClean="0"/>
              <a:t>Elections: The Normal Road to the White House</a:t>
            </a:r>
          </a:p>
          <a:p>
            <a:pPr lvl="1" eaLnBrk="1" hangingPunct="1">
              <a:lnSpc>
                <a:spcPct val="90000"/>
              </a:lnSpc>
            </a:pPr>
            <a:r>
              <a:rPr lang="en-US" sz="2000" smtClean="0"/>
              <a:t>Once elected, the president gets a term of four years.</a:t>
            </a:r>
          </a:p>
          <a:p>
            <a:pPr lvl="1" eaLnBrk="1" hangingPunct="1">
              <a:lnSpc>
                <a:spcPct val="90000"/>
              </a:lnSpc>
            </a:pPr>
            <a:r>
              <a:rPr lang="en-US" sz="2000" smtClean="0"/>
              <a:t>In 1951, the </a:t>
            </a:r>
            <a:r>
              <a:rPr lang="en-US" sz="2000" b="1" i="1" smtClean="0">
                <a:solidFill>
                  <a:srgbClr val="0066FF"/>
                </a:solidFill>
              </a:rPr>
              <a:t>22</a:t>
            </a:r>
            <a:r>
              <a:rPr lang="en-US" sz="2000" b="1" i="1" baseline="30000" smtClean="0">
                <a:solidFill>
                  <a:srgbClr val="0066FF"/>
                </a:solidFill>
              </a:rPr>
              <a:t>nd</a:t>
            </a:r>
            <a:r>
              <a:rPr lang="en-US" sz="2000" b="1" i="1" smtClean="0">
                <a:solidFill>
                  <a:srgbClr val="0066FF"/>
                </a:solidFill>
              </a:rPr>
              <a:t> Amendment</a:t>
            </a:r>
            <a:r>
              <a:rPr lang="en-US" sz="2000" smtClean="0"/>
              <a:t> limited the number of terms to two.</a:t>
            </a:r>
          </a:p>
          <a:p>
            <a:pPr lvl="1" eaLnBrk="1" hangingPunct="1">
              <a:lnSpc>
                <a:spcPct val="90000"/>
              </a:lnSpc>
            </a:pPr>
            <a:r>
              <a:rPr lang="en-US" sz="2000" smtClean="0"/>
              <a:t>Most Presidents have been elected to office.</a:t>
            </a:r>
          </a:p>
          <a:p>
            <a:pPr eaLnBrk="1" hangingPunct="1">
              <a:lnSpc>
                <a:spcPct val="90000"/>
              </a:lnSpc>
            </a:pPr>
            <a:r>
              <a:rPr lang="en-US" sz="2400" smtClean="0"/>
              <a:t>Succession and Impeachment</a:t>
            </a:r>
          </a:p>
          <a:p>
            <a:pPr lvl="1" eaLnBrk="1" hangingPunct="1">
              <a:lnSpc>
                <a:spcPct val="90000"/>
              </a:lnSpc>
            </a:pPr>
            <a:r>
              <a:rPr lang="en-US" sz="2000" smtClean="0"/>
              <a:t>Vice-President succeeds if the president leaves office due to death, resignation, or removal.</a:t>
            </a:r>
          </a:p>
          <a:p>
            <a:pPr lvl="1" eaLnBrk="1" hangingPunct="1">
              <a:lnSpc>
                <a:spcPct val="90000"/>
              </a:lnSpc>
            </a:pPr>
            <a:r>
              <a:rPr lang="en-US" sz="2000" b="1" i="1" smtClean="0">
                <a:solidFill>
                  <a:srgbClr val="0066FF"/>
                </a:solidFill>
              </a:rPr>
              <a:t>Impeachment</a:t>
            </a:r>
            <a:r>
              <a:rPr lang="en-US" sz="2000" smtClean="0"/>
              <a:t> is investigated by the House, and if impeached, tried by the Senate with the Chief Justice presiding.</a:t>
            </a:r>
          </a:p>
          <a:p>
            <a:pPr lvl="1" eaLnBrk="1" hangingPunct="1">
              <a:lnSpc>
                <a:spcPct val="90000"/>
              </a:lnSpc>
            </a:pPr>
            <a:r>
              <a:rPr lang="en-US" sz="2000" smtClean="0"/>
              <a:t>Only two presidents have been impeached: A. Johnson &amp; Clinton - neither was convicted.</a:t>
            </a:r>
          </a:p>
          <a:p>
            <a:pPr lvl="1" eaLnBrk="1" hangingPunct="1">
              <a:lnSpc>
                <a:spcPct val="90000"/>
              </a:lnSpc>
            </a:pPr>
            <a:r>
              <a:rPr lang="en-US" sz="2000" smtClean="0"/>
              <a:t>The 25</a:t>
            </a:r>
            <a:r>
              <a:rPr lang="en-US" sz="2000" baseline="30000" smtClean="0"/>
              <a:t>th</a:t>
            </a:r>
            <a:r>
              <a:rPr lang="en-US" sz="2000" smtClean="0"/>
              <a:t> Amendment clarifies what happens if the president becomes disabled.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a:t>From Table 13.3</a:t>
            </a:r>
          </a:p>
        </p:txBody>
      </p:sp>
      <p:sp>
        <p:nvSpPr>
          <p:cNvPr id="11268" name="Rectangle 2"/>
          <p:cNvSpPr>
            <a:spLocks noGrp="1" noChangeArrowheads="1"/>
          </p:cNvSpPr>
          <p:nvPr>
            <p:ph type="title"/>
          </p:nvPr>
        </p:nvSpPr>
        <p:spPr/>
        <p:txBody>
          <a:bodyPr/>
          <a:lstStyle/>
          <a:p>
            <a:pPr eaLnBrk="1" hangingPunct="1"/>
            <a:r>
              <a:rPr lang="en-US" smtClean="0"/>
              <a:t>Presidential Powers</a:t>
            </a:r>
          </a:p>
        </p:txBody>
      </p:sp>
      <p:graphicFrame>
        <p:nvGraphicFramePr>
          <p:cNvPr id="169987" name="Object 3"/>
          <p:cNvGraphicFramePr>
            <a:graphicFrameLocks noChangeAspect="1"/>
          </p:cNvGraphicFramePr>
          <p:nvPr>
            <p:ph idx="1"/>
          </p:nvPr>
        </p:nvGraphicFramePr>
        <p:xfrm>
          <a:off x="1066800" y="1524000"/>
          <a:ext cx="6705600" cy="5059363"/>
        </p:xfrm>
        <a:graphic>
          <a:graphicData uri="http://schemas.openxmlformats.org/presentationml/2006/ole">
            <p:oleObj spid="_x0000_s11266" name="Photo Editor Photo" r:id="rId3" imgW="9523810" imgH="7621064" progId="MSPhotoEd.3">
              <p:embed/>
            </p:oleObj>
          </a:graphicData>
        </a:graphic>
      </p:graphicFrame>
    </p:spTree>
  </p:cSld>
  <p:clrMapOvr>
    <a:masterClrMapping/>
  </p:clrMapOvr>
  <p:transition/>
  <p:timing>
    <p:tnLst>
      <p:par>
        <p:cTn id="1" dur="indefinite" restart="never" nodeType="tmRoot"/>
      </p:par>
    </p:tnLst>
    <p:bldLst>
      <p:bldP spid="169987"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Figure 13.1</a:t>
            </a:r>
          </a:p>
        </p:txBody>
      </p:sp>
      <p:sp>
        <p:nvSpPr>
          <p:cNvPr id="12292" name="Rectangle 2"/>
          <p:cNvSpPr>
            <a:spLocks noGrp="1" noChangeArrowheads="1"/>
          </p:cNvSpPr>
          <p:nvPr>
            <p:ph type="title"/>
          </p:nvPr>
        </p:nvSpPr>
        <p:spPr/>
        <p:txBody>
          <a:bodyPr/>
          <a:lstStyle/>
          <a:p>
            <a:pPr eaLnBrk="1" hangingPunct="1"/>
            <a:r>
              <a:rPr lang="en-US" smtClean="0"/>
              <a:t>Running the Government:</a:t>
            </a:r>
            <a:br>
              <a:rPr lang="en-US" smtClean="0"/>
            </a:br>
            <a:r>
              <a:rPr lang="en-US" smtClean="0"/>
              <a:t>The Chief Executive</a:t>
            </a:r>
          </a:p>
        </p:txBody>
      </p:sp>
      <p:sp>
        <p:nvSpPr>
          <p:cNvPr id="12293" name="Rectangle 3"/>
          <p:cNvSpPr>
            <a:spLocks noGrp="1" noChangeArrowheads="1"/>
          </p:cNvSpPr>
          <p:nvPr>
            <p:ph type="body" sz="half" idx="1"/>
          </p:nvPr>
        </p:nvSpPr>
        <p:spPr>
          <a:xfrm>
            <a:off x="457200" y="1493811"/>
            <a:ext cx="8229600" cy="1509713"/>
          </a:xfrm>
        </p:spPr>
        <p:txBody>
          <a:bodyPr/>
          <a:lstStyle/>
          <a:p>
            <a:pPr eaLnBrk="1" hangingPunct="1"/>
            <a:r>
              <a:rPr lang="en-US" sz="2400" dirty="0" smtClean="0"/>
              <a:t>The </a:t>
            </a:r>
            <a:r>
              <a:rPr lang="en-US" sz="2400" b="1" i="1" dirty="0" smtClean="0">
                <a:solidFill>
                  <a:srgbClr val="0066FF"/>
                </a:solidFill>
              </a:rPr>
              <a:t>Executive Office</a:t>
            </a:r>
          </a:p>
          <a:p>
            <a:pPr lvl="1" eaLnBrk="1" hangingPunct="1"/>
            <a:r>
              <a:rPr lang="en-US" sz="2000" dirty="0" smtClean="0"/>
              <a:t>Made up of several policymaking and advisory bodies</a:t>
            </a:r>
          </a:p>
          <a:p>
            <a:pPr lvl="1" eaLnBrk="1" hangingPunct="1"/>
            <a:r>
              <a:rPr lang="en-US" sz="2000" dirty="0" smtClean="0"/>
              <a:t>Three principle groups: </a:t>
            </a:r>
            <a:r>
              <a:rPr lang="en-US" sz="2000" b="1" i="1" dirty="0" err="1" smtClean="0">
                <a:solidFill>
                  <a:srgbClr val="0066FF"/>
                </a:solidFill>
              </a:rPr>
              <a:t>NSC</a:t>
            </a:r>
            <a:r>
              <a:rPr lang="en-US" sz="2000" b="1" i="1" dirty="0" smtClean="0">
                <a:solidFill>
                  <a:srgbClr val="0066FF"/>
                </a:solidFill>
              </a:rPr>
              <a:t>, </a:t>
            </a:r>
            <a:r>
              <a:rPr lang="en-US" sz="2000" b="1" i="1" dirty="0" err="1" smtClean="0">
                <a:solidFill>
                  <a:srgbClr val="0066FF"/>
                </a:solidFill>
              </a:rPr>
              <a:t>CEA</a:t>
            </a:r>
            <a:r>
              <a:rPr lang="en-US" sz="2000" b="1" i="1" dirty="0" smtClean="0">
                <a:solidFill>
                  <a:srgbClr val="0066FF"/>
                </a:solidFill>
              </a:rPr>
              <a:t>, OMB</a:t>
            </a:r>
          </a:p>
        </p:txBody>
      </p:sp>
      <p:pic>
        <p:nvPicPr>
          <p:cNvPr id="6" name="Picture 11"/>
          <p:cNvPicPr>
            <a:picLocks noChangeAspect="1" noChangeArrowheads="1"/>
          </p:cNvPicPr>
          <p:nvPr/>
        </p:nvPicPr>
        <p:blipFill>
          <a:blip r:embed="rId2" cstate="print"/>
          <a:srcRect b="8266"/>
          <a:stretch>
            <a:fillRect/>
          </a:stretch>
        </p:blipFill>
        <p:spPr bwMode="auto">
          <a:xfrm>
            <a:off x="263466" y="2333610"/>
            <a:ext cx="8908252" cy="44513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Presidential Leadership of Congress: The Politics of Shared Powers</a:t>
            </a:r>
          </a:p>
        </p:txBody>
      </p:sp>
      <p:sp>
        <p:nvSpPr>
          <p:cNvPr id="62467" name="Rectangle 3"/>
          <p:cNvSpPr>
            <a:spLocks noGrp="1" noChangeArrowheads="1"/>
          </p:cNvSpPr>
          <p:nvPr>
            <p:ph type="body" idx="1"/>
          </p:nvPr>
        </p:nvSpPr>
        <p:spPr>
          <a:xfrm>
            <a:off x="539750" y="1484313"/>
            <a:ext cx="8316913" cy="5337175"/>
          </a:xfrm>
        </p:spPr>
        <p:txBody>
          <a:bodyPr/>
          <a:lstStyle/>
          <a:p>
            <a:pPr eaLnBrk="1" hangingPunct="1"/>
            <a:r>
              <a:rPr lang="en-US" sz="2400" smtClean="0"/>
              <a:t>Chief Legislator</a:t>
            </a:r>
          </a:p>
          <a:p>
            <a:pPr lvl="1" eaLnBrk="1" hangingPunct="1"/>
            <a:r>
              <a:rPr lang="en-US" sz="2000" b="1" i="1" smtClean="0">
                <a:solidFill>
                  <a:srgbClr val="0066FF"/>
                </a:solidFill>
              </a:rPr>
              <a:t>Veto</a:t>
            </a:r>
            <a:r>
              <a:rPr lang="en-US" sz="2000" smtClean="0"/>
              <a:t>: Sending a bill back to Congress with his reasons for rejecting it. Can be overridden.</a:t>
            </a:r>
          </a:p>
          <a:p>
            <a:pPr lvl="1" eaLnBrk="1" hangingPunct="1"/>
            <a:r>
              <a:rPr lang="en-US" sz="2000" b="1" i="1" smtClean="0">
                <a:solidFill>
                  <a:srgbClr val="0066FF"/>
                </a:solidFill>
              </a:rPr>
              <a:t>Pocket Veto</a:t>
            </a:r>
            <a:r>
              <a:rPr lang="en-US" sz="2000" smtClean="0"/>
              <a:t>: Letting a bill die by not signing it - only works when Congress is adjourned.</a:t>
            </a:r>
          </a:p>
          <a:p>
            <a:pPr lvl="1" eaLnBrk="1" hangingPunct="1"/>
            <a:r>
              <a:rPr lang="en-US" sz="2000" b="1" i="1" smtClean="0">
                <a:solidFill>
                  <a:srgbClr val="0066FF"/>
                </a:solidFill>
              </a:rPr>
              <a:t>Line Item Veto</a:t>
            </a:r>
            <a:r>
              <a:rPr lang="en-US" sz="2000" smtClean="0"/>
              <a:t>: The ability to veto parts of a bill. Some state governors have it, but not the president.</a:t>
            </a:r>
          </a:p>
          <a:p>
            <a:pPr eaLnBrk="1" hangingPunct="1"/>
            <a:r>
              <a:rPr lang="en-US" sz="2400" smtClean="0"/>
              <a:t>Legislative Skills</a:t>
            </a:r>
          </a:p>
          <a:p>
            <a:pPr lvl="1" eaLnBrk="1" hangingPunct="1"/>
            <a:r>
              <a:rPr lang="en-US" sz="2000" smtClean="0"/>
              <a:t>Variety of forms: bargaining, making personal appeals, consulting with Congress, setting priorities, etc.</a:t>
            </a:r>
          </a:p>
          <a:p>
            <a:pPr lvl="1" eaLnBrk="1" hangingPunct="1"/>
            <a:r>
              <a:rPr lang="en-US" sz="2000" smtClean="0"/>
              <a:t>Most important is bargaining with Congress.</a:t>
            </a:r>
          </a:p>
          <a:p>
            <a:pPr lvl="1" eaLnBrk="1" hangingPunct="1"/>
            <a:r>
              <a:rPr lang="en-US" sz="2000" smtClean="0"/>
              <a:t>Presidents can use their “</a:t>
            </a:r>
            <a:r>
              <a:rPr lang="en-US" sz="2000" b="1" i="1" smtClean="0">
                <a:solidFill>
                  <a:srgbClr val="0066FF"/>
                </a:solidFill>
              </a:rPr>
              <a:t>honeymoon</a:t>
            </a:r>
            <a:r>
              <a:rPr lang="en-US" sz="2000" smtClean="0"/>
              <a:t>” period to their advantage to get legislation passed.</a:t>
            </a:r>
          </a:p>
          <a:p>
            <a:pPr lvl="1" eaLnBrk="1" hangingPunct="1"/>
            <a:r>
              <a:rPr lang="en-US" sz="2000" smtClean="0"/>
              <a:t>Nation’s key agenda builder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Presidential Leadership of Congress: The Politics of Shared Powers</a:t>
            </a:r>
          </a:p>
        </p:txBody>
      </p:sp>
      <p:sp>
        <p:nvSpPr>
          <p:cNvPr id="63491" name="Rectangle 3"/>
          <p:cNvSpPr>
            <a:spLocks noGrp="1" noChangeArrowheads="1"/>
          </p:cNvSpPr>
          <p:nvPr>
            <p:ph type="body" idx="1"/>
          </p:nvPr>
        </p:nvSpPr>
        <p:spPr>
          <a:xfrm>
            <a:off x="576263" y="1520825"/>
            <a:ext cx="8351837" cy="5300663"/>
          </a:xfrm>
        </p:spPr>
        <p:txBody>
          <a:bodyPr/>
          <a:lstStyle/>
          <a:p>
            <a:pPr eaLnBrk="1" hangingPunct="1"/>
            <a:r>
              <a:rPr lang="en-US" sz="3200" smtClean="0"/>
              <a:t>Party Leadership</a:t>
            </a:r>
          </a:p>
          <a:p>
            <a:pPr lvl="1" eaLnBrk="1" hangingPunct="1"/>
            <a:r>
              <a:rPr lang="en-US" smtClean="0"/>
              <a:t>The Bonds of Party</a:t>
            </a:r>
          </a:p>
          <a:p>
            <a:pPr lvl="2" eaLnBrk="1" hangingPunct="1"/>
            <a:r>
              <a:rPr lang="en-US" smtClean="0"/>
              <a:t>The psychological bond of being in the president’s party</a:t>
            </a:r>
          </a:p>
          <a:p>
            <a:pPr lvl="1" eaLnBrk="1" hangingPunct="1"/>
            <a:r>
              <a:rPr lang="en-US" b="1" i="1" smtClean="0">
                <a:solidFill>
                  <a:srgbClr val="0066FF"/>
                </a:solidFill>
              </a:rPr>
              <a:t>Party Slippage</a:t>
            </a:r>
            <a:endParaRPr lang="en-US" smtClean="0"/>
          </a:p>
          <a:p>
            <a:pPr lvl="2" eaLnBrk="1" hangingPunct="1"/>
            <a:r>
              <a:rPr lang="en-US" smtClean="0"/>
              <a:t>Presidents cannot always count on party support, especially on controversial issues and when coattails are no longer helpful</a:t>
            </a:r>
          </a:p>
          <a:p>
            <a:pPr lvl="1" eaLnBrk="1" hangingPunct="1"/>
            <a:r>
              <a:rPr lang="en-US" smtClean="0"/>
              <a:t>Leading the Party</a:t>
            </a:r>
          </a:p>
          <a:p>
            <a:pPr lvl="2" eaLnBrk="1" hangingPunct="1"/>
            <a:r>
              <a:rPr lang="en-US" smtClean="0"/>
              <a:t>Presidents can offer party candidates support and punishment by withholding favors.</a:t>
            </a:r>
          </a:p>
          <a:p>
            <a:pPr lvl="2" eaLnBrk="1" hangingPunct="1"/>
            <a:r>
              <a:rPr lang="en-US" b="1" i="1" smtClean="0">
                <a:solidFill>
                  <a:srgbClr val="0066FF"/>
                </a:solidFill>
              </a:rPr>
              <a:t>Presidential coattails</a:t>
            </a:r>
            <a:r>
              <a:rPr lang="en-US" smtClean="0"/>
              <a:t> occur when voters cast their ballots for congressional candidates of the president’s party because they support the president.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The President and National Security Policy</a:t>
            </a:r>
          </a:p>
        </p:txBody>
      </p:sp>
      <p:sp>
        <p:nvSpPr>
          <p:cNvPr id="64515" name="Rectangle 3"/>
          <p:cNvSpPr>
            <a:spLocks noGrp="1" noChangeArrowheads="1"/>
          </p:cNvSpPr>
          <p:nvPr>
            <p:ph type="body" idx="1"/>
          </p:nvPr>
        </p:nvSpPr>
        <p:spPr>
          <a:xfrm>
            <a:off x="457200" y="1600200"/>
            <a:ext cx="8686800" cy="5257800"/>
          </a:xfrm>
        </p:spPr>
        <p:txBody>
          <a:bodyPr/>
          <a:lstStyle/>
          <a:p>
            <a:pPr eaLnBrk="1" hangingPunct="1"/>
            <a:r>
              <a:rPr lang="en-US" sz="2400" smtClean="0"/>
              <a:t>Chief Diplomat</a:t>
            </a:r>
          </a:p>
          <a:p>
            <a:pPr lvl="1" eaLnBrk="1" hangingPunct="1"/>
            <a:r>
              <a:rPr lang="en-US" sz="2000" smtClean="0"/>
              <a:t>Negotiates treaties with other countries</a:t>
            </a:r>
          </a:p>
          <a:p>
            <a:pPr lvl="1" eaLnBrk="1" hangingPunct="1"/>
            <a:r>
              <a:rPr lang="en-US" sz="2000" smtClean="0"/>
              <a:t>Treaties must be approved by the Senate (</a:t>
            </a:r>
            <a:r>
              <a:rPr lang="en-US" sz="2000" b="1" i="1" smtClean="0">
                <a:solidFill>
                  <a:srgbClr val="0066FF"/>
                </a:solidFill>
              </a:rPr>
              <a:t>advise &amp; consent</a:t>
            </a:r>
            <a:r>
              <a:rPr lang="en-US" sz="2000" smtClean="0"/>
              <a:t>)</a:t>
            </a:r>
          </a:p>
          <a:p>
            <a:pPr lvl="1" eaLnBrk="1" hangingPunct="1"/>
            <a:r>
              <a:rPr lang="en-US" sz="2000" smtClean="0"/>
              <a:t>Use executive agreements to take care of routine matters with other countries</a:t>
            </a:r>
          </a:p>
          <a:p>
            <a:pPr lvl="1" eaLnBrk="1" hangingPunct="1"/>
            <a:r>
              <a:rPr lang="en-US" sz="2000" smtClean="0"/>
              <a:t>May negotiate for peace between other countries</a:t>
            </a:r>
          </a:p>
          <a:p>
            <a:pPr lvl="1" eaLnBrk="1" hangingPunct="1"/>
            <a:r>
              <a:rPr lang="en-US" sz="2000" smtClean="0"/>
              <a:t>Lead U.S. allies in defense &amp; economic issues</a:t>
            </a:r>
          </a:p>
          <a:p>
            <a:pPr eaLnBrk="1" hangingPunct="1"/>
            <a:r>
              <a:rPr lang="en-US" sz="2400" smtClean="0"/>
              <a:t>Commander in Chief</a:t>
            </a:r>
          </a:p>
          <a:p>
            <a:pPr lvl="1" eaLnBrk="1" hangingPunct="1"/>
            <a:r>
              <a:rPr lang="en-US" sz="2000" smtClean="0"/>
              <a:t>Writers of the constitution wanted civilian control of the military</a:t>
            </a:r>
          </a:p>
          <a:p>
            <a:pPr lvl="1" eaLnBrk="1" hangingPunct="1"/>
            <a:r>
              <a:rPr lang="en-US" sz="2000" smtClean="0"/>
              <a:t>Presidents often make important military decisions</a:t>
            </a:r>
          </a:p>
          <a:p>
            <a:pPr lvl="1" eaLnBrk="1" hangingPunct="1"/>
            <a:r>
              <a:rPr lang="en-US" sz="2000" smtClean="0"/>
              <a:t>Presidents command a standing military and nuclear arsenal - unthinkable 200 years ago</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The President and National Security Policy</a:t>
            </a:r>
          </a:p>
        </p:txBody>
      </p:sp>
      <p:sp>
        <p:nvSpPr>
          <p:cNvPr id="65539" name="Rectangle 3"/>
          <p:cNvSpPr>
            <a:spLocks noGrp="1" noChangeArrowheads="1"/>
          </p:cNvSpPr>
          <p:nvPr>
            <p:ph type="body" idx="1"/>
          </p:nvPr>
        </p:nvSpPr>
        <p:spPr>
          <a:xfrm>
            <a:off x="457200" y="1557338"/>
            <a:ext cx="8686800" cy="5257800"/>
          </a:xfrm>
        </p:spPr>
        <p:txBody>
          <a:bodyPr/>
          <a:lstStyle/>
          <a:p>
            <a:pPr eaLnBrk="1" hangingPunct="1">
              <a:lnSpc>
                <a:spcPct val="80000"/>
              </a:lnSpc>
            </a:pPr>
            <a:r>
              <a:rPr lang="en-US" sz="2400" b="1" i="1" smtClean="0">
                <a:solidFill>
                  <a:srgbClr val="0066FF"/>
                </a:solidFill>
              </a:rPr>
              <a:t>War Powers</a:t>
            </a:r>
          </a:p>
          <a:p>
            <a:pPr lvl="1" eaLnBrk="1" hangingPunct="1">
              <a:lnSpc>
                <a:spcPct val="80000"/>
              </a:lnSpc>
            </a:pPr>
            <a:r>
              <a:rPr lang="en-US" sz="1800" smtClean="0"/>
              <a:t>Constitution gives Congress the power to declare war, but presidents can commit troops and equipment in conflicts</a:t>
            </a:r>
          </a:p>
          <a:p>
            <a:pPr lvl="1" eaLnBrk="1" hangingPunct="1">
              <a:lnSpc>
                <a:spcPct val="80000"/>
              </a:lnSpc>
            </a:pPr>
            <a:r>
              <a:rPr lang="en-US" sz="1800" b="1" i="1" smtClean="0">
                <a:solidFill>
                  <a:srgbClr val="0066FF"/>
                </a:solidFill>
              </a:rPr>
              <a:t>War Powers Resolution</a:t>
            </a:r>
            <a:r>
              <a:rPr lang="en-US" sz="1800" smtClean="0"/>
              <a:t> was intended to limit the president’s use of the military - but may be unconstitutional</a:t>
            </a:r>
          </a:p>
          <a:p>
            <a:pPr lvl="1" eaLnBrk="1" hangingPunct="1">
              <a:lnSpc>
                <a:spcPct val="80000"/>
              </a:lnSpc>
            </a:pPr>
            <a:r>
              <a:rPr lang="en-US" sz="1800" smtClean="0"/>
              <a:t>Presidents continue to test the limits of using the military in foreign conflicts</a:t>
            </a:r>
          </a:p>
          <a:p>
            <a:pPr eaLnBrk="1" hangingPunct="1">
              <a:lnSpc>
                <a:spcPct val="80000"/>
              </a:lnSpc>
            </a:pPr>
            <a:r>
              <a:rPr lang="en-US" sz="2400" smtClean="0"/>
              <a:t>Crisis Manager</a:t>
            </a:r>
          </a:p>
          <a:p>
            <a:pPr lvl="1" eaLnBrk="1" hangingPunct="1">
              <a:lnSpc>
                <a:spcPct val="80000"/>
              </a:lnSpc>
              <a:buClrTx/>
            </a:pPr>
            <a:r>
              <a:rPr lang="en-US" sz="1800" smtClean="0"/>
              <a:t>A crisis is a sudden, unpredictable, and potentially dangerous event.</a:t>
            </a:r>
          </a:p>
          <a:p>
            <a:pPr lvl="1" eaLnBrk="1" hangingPunct="1">
              <a:lnSpc>
                <a:spcPct val="80000"/>
              </a:lnSpc>
            </a:pPr>
            <a:r>
              <a:rPr lang="en-US" sz="1800" smtClean="0"/>
              <a:t>The role the president plays can help or hurt the presidential image.</a:t>
            </a:r>
          </a:p>
          <a:p>
            <a:pPr lvl="1" eaLnBrk="1" hangingPunct="1">
              <a:lnSpc>
                <a:spcPct val="80000"/>
              </a:lnSpc>
            </a:pPr>
            <a:r>
              <a:rPr lang="en-US" sz="1800" smtClean="0"/>
              <a:t>With current technology, the president can act much faster than Congress to resolve a crisis.</a:t>
            </a:r>
          </a:p>
          <a:p>
            <a:pPr eaLnBrk="1" hangingPunct="1">
              <a:lnSpc>
                <a:spcPct val="90000"/>
              </a:lnSpc>
            </a:pPr>
            <a:r>
              <a:rPr lang="en-US" sz="2400" smtClean="0"/>
              <a:t>Working with Congress</a:t>
            </a:r>
          </a:p>
          <a:p>
            <a:pPr lvl="1" eaLnBrk="1" hangingPunct="1">
              <a:lnSpc>
                <a:spcPct val="80000"/>
              </a:lnSpc>
            </a:pPr>
            <a:r>
              <a:rPr lang="en-US" sz="1800" smtClean="0"/>
              <a:t>President has lead role in foreign affairs.</a:t>
            </a:r>
          </a:p>
          <a:p>
            <a:pPr lvl="1" eaLnBrk="1" hangingPunct="1">
              <a:lnSpc>
                <a:spcPct val="80000"/>
              </a:lnSpc>
            </a:pPr>
            <a:r>
              <a:rPr lang="en-US" sz="1800" smtClean="0"/>
              <a:t>Presidents still have to work with Congress for support and funding of foreign policies.</a:t>
            </a:r>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Power from the People:</a:t>
            </a:r>
            <a:br>
              <a:rPr lang="en-US" smtClean="0"/>
            </a:br>
            <a:r>
              <a:rPr lang="en-US" smtClean="0"/>
              <a:t>The Public Presidency</a:t>
            </a:r>
          </a:p>
        </p:txBody>
      </p:sp>
      <p:sp>
        <p:nvSpPr>
          <p:cNvPr id="66563"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Going Public</a:t>
            </a:r>
          </a:p>
          <a:p>
            <a:pPr lvl="1" eaLnBrk="1" hangingPunct="1">
              <a:lnSpc>
                <a:spcPct val="80000"/>
              </a:lnSpc>
            </a:pPr>
            <a:r>
              <a:rPr lang="en-US" sz="2000" smtClean="0"/>
              <a:t>Public support is perhaps the greatest source of influence a president has.</a:t>
            </a:r>
          </a:p>
          <a:p>
            <a:pPr lvl="1" eaLnBrk="1" hangingPunct="1">
              <a:lnSpc>
                <a:spcPct val="80000"/>
              </a:lnSpc>
            </a:pPr>
            <a:r>
              <a:rPr lang="en-US" sz="2000" smtClean="0"/>
              <a:t>Public approval gives the president leverage, not command</a:t>
            </a:r>
          </a:p>
          <a:p>
            <a:pPr lvl="1" eaLnBrk="1" hangingPunct="1">
              <a:lnSpc>
                <a:spcPct val="80000"/>
              </a:lnSpc>
            </a:pPr>
            <a:r>
              <a:rPr lang="en-US" sz="2000" smtClean="0"/>
              <a:t>Presidential appearances are staged to get the public’s attention.</a:t>
            </a:r>
          </a:p>
          <a:p>
            <a:pPr lvl="1" eaLnBrk="1" hangingPunct="1">
              <a:lnSpc>
                <a:spcPct val="80000"/>
              </a:lnSpc>
            </a:pPr>
            <a:r>
              <a:rPr lang="en-US" sz="2000" smtClean="0"/>
              <a:t>As head of state, presidents often perform many ceremonial functions, which usually result in favorable press coverage.</a:t>
            </a:r>
          </a:p>
          <a:p>
            <a:pPr eaLnBrk="1" hangingPunct="1">
              <a:lnSpc>
                <a:spcPct val="80000"/>
              </a:lnSpc>
            </a:pPr>
            <a:r>
              <a:rPr lang="en-US" sz="2400" b="1" i="1" smtClean="0">
                <a:solidFill>
                  <a:srgbClr val="0066FF"/>
                </a:solidFill>
              </a:rPr>
              <a:t>Mandates</a:t>
            </a:r>
          </a:p>
          <a:p>
            <a:pPr lvl="1" eaLnBrk="1" hangingPunct="1">
              <a:lnSpc>
                <a:spcPct val="80000"/>
              </a:lnSpc>
            </a:pPr>
            <a:r>
              <a:rPr lang="en-US" sz="2000" smtClean="0"/>
              <a:t>Perception that the voters strongly support the president’s character and policies</a:t>
            </a:r>
          </a:p>
          <a:p>
            <a:pPr lvl="1" eaLnBrk="1" hangingPunct="1">
              <a:lnSpc>
                <a:spcPct val="80000"/>
              </a:lnSpc>
            </a:pPr>
            <a:r>
              <a:rPr lang="en-US" sz="2000" smtClean="0"/>
              <a:t>Mandates are infrequent, but presidents may claim a mandate anyway</a:t>
            </a:r>
            <a:endParaRPr lang="en-US" sz="2000" i="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urnout"/>
          <p:cNvPicPr>
            <a:picLocks noChangeAspect="1" noChangeArrowheads="1"/>
          </p:cNvPicPr>
          <p:nvPr/>
        </p:nvPicPr>
        <p:blipFill>
          <a:blip r:embed="rId2" cstate="print"/>
          <a:srcRect/>
          <a:stretch>
            <a:fillRect/>
          </a:stretch>
        </p:blipFill>
        <p:spPr bwMode="auto">
          <a:xfrm>
            <a:off x="1258888" y="1592263"/>
            <a:ext cx="6157912" cy="5110162"/>
          </a:xfrm>
          <a:prstGeom prst="rect">
            <a:avLst/>
          </a:prstGeom>
          <a:noFill/>
          <a:ln w="9525">
            <a:noFill/>
            <a:miter lim="800000"/>
            <a:headEnd/>
            <a:tailEnd/>
          </a:ln>
        </p:spPr>
      </p:pic>
      <p:sp>
        <p:nvSpPr>
          <p:cNvPr id="23555" name="Rectangle 5"/>
          <p:cNvSpPr>
            <a:spLocks noGrp="1" noChangeArrowheads="1"/>
          </p:cNvSpPr>
          <p:nvPr>
            <p:ph type="title"/>
          </p:nvPr>
        </p:nvSpPr>
        <p:spPr/>
        <p:txBody>
          <a:bodyPr/>
          <a:lstStyle/>
          <a:p>
            <a:pPr eaLnBrk="1" hangingPunct="1"/>
            <a:r>
              <a:rPr lang="en-US" smtClean="0"/>
              <a:t>Voter Participation</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5"/>
          <p:cNvSpPr>
            <a:spLocks noGrp="1"/>
          </p:cNvSpPr>
          <p:nvPr>
            <p:ph type="ftr" sz="quarter" idx="11"/>
          </p:nvPr>
        </p:nvSpPr>
        <p:spPr>
          <a:noFill/>
        </p:spPr>
        <p:txBody>
          <a:bodyPr/>
          <a:lstStyle/>
          <a:p>
            <a:r>
              <a:rPr lang="en-US"/>
              <a:t>Figure 13.3</a:t>
            </a:r>
          </a:p>
        </p:txBody>
      </p:sp>
      <p:sp>
        <p:nvSpPr>
          <p:cNvPr id="67587" name="Rectangle 2"/>
          <p:cNvSpPr>
            <a:spLocks noGrp="1" noChangeArrowheads="1"/>
          </p:cNvSpPr>
          <p:nvPr>
            <p:ph type="title"/>
          </p:nvPr>
        </p:nvSpPr>
        <p:spPr/>
        <p:txBody>
          <a:bodyPr/>
          <a:lstStyle/>
          <a:p>
            <a:pPr eaLnBrk="1" hangingPunct="1"/>
            <a:r>
              <a:rPr lang="en-US" smtClean="0"/>
              <a:t>Power from the People:</a:t>
            </a:r>
            <a:br>
              <a:rPr lang="en-US" smtClean="0"/>
            </a:br>
            <a:r>
              <a:rPr lang="en-US" smtClean="0"/>
              <a:t>The Public Presidency</a:t>
            </a:r>
          </a:p>
        </p:txBody>
      </p:sp>
      <p:sp>
        <p:nvSpPr>
          <p:cNvPr id="67588" name="Rectangle 3"/>
          <p:cNvSpPr>
            <a:spLocks noGrp="1" noChangeArrowheads="1"/>
          </p:cNvSpPr>
          <p:nvPr>
            <p:ph type="body" sz="half" idx="1"/>
          </p:nvPr>
        </p:nvSpPr>
        <p:spPr>
          <a:xfrm>
            <a:off x="457200" y="1600200"/>
            <a:ext cx="8229600" cy="1593850"/>
          </a:xfrm>
        </p:spPr>
        <p:txBody>
          <a:bodyPr/>
          <a:lstStyle/>
          <a:p>
            <a:pPr eaLnBrk="1" hangingPunct="1">
              <a:lnSpc>
                <a:spcPct val="90000"/>
              </a:lnSpc>
            </a:pPr>
            <a:r>
              <a:rPr lang="en-US" sz="2000" smtClean="0"/>
              <a:t>Presidential Approval</a:t>
            </a:r>
          </a:p>
          <a:p>
            <a:pPr lvl="1" eaLnBrk="1" hangingPunct="1">
              <a:lnSpc>
                <a:spcPct val="90000"/>
              </a:lnSpc>
            </a:pPr>
            <a:r>
              <a:rPr lang="en-US" sz="1800" smtClean="0"/>
              <a:t>Receives much effort by the White House</a:t>
            </a:r>
          </a:p>
          <a:p>
            <a:pPr lvl="1" eaLnBrk="1" hangingPunct="1">
              <a:lnSpc>
                <a:spcPct val="90000"/>
              </a:lnSpc>
            </a:pPr>
            <a:r>
              <a:rPr lang="en-US" sz="1800" smtClean="0"/>
              <a:t>Product of many factors: predispositions, “honeymoon”</a:t>
            </a:r>
          </a:p>
          <a:p>
            <a:pPr lvl="1" eaLnBrk="1" hangingPunct="1">
              <a:lnSpc>
                <a:spcPct val="90000"/>
              </a:lnSpc>
            </a:pPr>
            <a:r>
              <a:rPr lang="en-US" sz="1800" smtClean="0"/>
              <a:t>Changes can highlight good / bad decisions</a:t>
            </a:r>
          </a:p>
        </p:txBody>
      </p:sp>
      <p:sp>
        <p:nvSpPr>
          <p:cNvPr id="6" name="Content Placeholder 5"/>
          <p:cNvSpPr>
            <a:spLocks noGrp="1"/>
          </p:cNvSpPr>
          <p:nvPr>
            <p:ph sz="half" idx="2"/>
          </p:nvPr>
        </p:nvSpPr>
        <p:spPr/>
        <p:txBody>
          <a:bodyPr/>
          <a:lstStyle/>
          <a:p>
            <a:endParaRPr lang="en-US"/>
          </a:p>
        </p:txBody>
      </p:sp>
      <p:pic>
        <p:nvPicPr>
          <p:cNvPr id="7" name="Picture 15"/>
          <p:cNvPicPr>
            <a:picLocks noChangeAspect="1" noChangeArrowheads="1"/>
          </p:cNvPicPr>
          <p:nvPr/>
        </p:nvPicPr>
        <p:blipFill>
          <a:blip r:embed="rId2" cstate="print"/>
          <a:srcRect/>
          <a:stretch>
            <a:fillRect/>
          </a:stretch>
        </p:blipFill>
        <p:spPr bwMode="auto">
          <a:xfrm>
            <a:off x="573986" y="2881305"/>
            <a:ext cx="8087470" cy="38560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Introduction</a:t>
            </a:r>
          </a:p>
        </p:txBody>
      </p:sp>
      <p:sp>
        <p:nvSpPr>
          <p:cNvPr id="68611" name="Rectangle 3"/>
          <p:cNvSpPr>
            <a:spLocks noGrp="1" noChangeArrowheads="1"/>
          </p:cNvSpPr>
          <p:nvPr>
            <p:ph type="body" idx="1"/>
          </p:nvPr>
        </p:nvSpPr>
        <p:spPr>
          <a:xfrm>
            <a:off x="609600" y="1676400"/>
            <a:ext cx="7772400" cy="4648200"/>
          </a:xfrm>
        </p:spPr>
        <p:txBody>
          <a:bodyPr/>
          <a:lstStyle/>
          <a:p>
            <a:pPr eaLnBrk="1" hangingPunct="1">
              <a:lnSpc>
                <a:spcPct val="90000"/>
              </a:lnSpc>
            </a:pPr>
            <a:r>
              <a:rPr lang="en-US" sz="2000" b="1" i="1" smtClean="0">
                <a:solidFill>
                  <a:srgbClr val="0066FF"/>
                </a:solidFill>
              </a:rPr>
              <a:t>Budget</a:t>
            </a:r>
            <a:r>
              <a:rPr lang="en-US" sz="2000" smtClean="0"/>
              <a:t>:</a:t>
            </a:r>
          </a:p>
          <a:p>
            <a:pPr lvl="1" eaLnBrk="1" hangingPunct="1">
              <a:lnSpc>
                <a:spcPct val="90000"/>
              </a:lnSpc>
            </a:pPr>
            <a:r>
              <a:rPr lang="en-US" sz="1800" smtClean="0"/>
              <a:t>A policy document allocating burdens (taxes) and benefits (expenditures).</a:t>
            </a:r>
          </a:p>
          <a:p>
            <a:pPr eaLnBrk="1" hangingPunct="1">
              <a:lnSpc>
                <a:spcPct val="90000"/>
              </a:lnSpc>
            </a:pPr>
            <a:r>
              <a:rPr lang="en-US" sz="2000" b="1" i="1" smtClean="0">
                <a:solidFill>
                  <a:srgbClr val="0066FF"/>
                </a:solidFill>
              </a:rPr>
              <a:t>Deficit</a:t>
            </a:r>
            <a:r>
              <a:rPr lang="en-US" sz="2000" smtClean="0"/>
              <a:t>:</a:t>
            </a:r>
          </a:p>
          <a:p>
            <a:pPr lvl="1" eaLnBrk="1" hangingPunct="1">
              <a:lnSpc>
                <a:spcPct val="90000"/>
              </a:lnSpc>
            </a:pPr>
            <a:r>
              <a:rPr lang="en-US" sz="1800" smtClean="0"/>
              <a:t>An excess of federal expenditures over federal revenues.</a:t>
            </a:r>
          </a:p>
          <a:p>
            <a:pPr eaLnBrk="1" hangingPunct="1">
              <a:lnSpc>
                <a:spcPct val="90000"/>
              </a:lnSpc>
            </a:pPr>
            <a:r>
              <a:rPr lang="en-US" sz="2000" b="1" i="1" smtClean="0">
                <a:solidFill>
                  <a:srgbClr val="0066FF"/>
                </a:solidFill>
              </a:rPr>
              <a:t>Debt</a:t>
            </a:r>
            <a:r>
              <a:rPr lang="en-US" sz="2000" smtClean="0"/>
              <a:t>:</a:t>
            </a:r>
          </a:p>
          <a:p>
            <a:pPr lvl="1" eaLnBrk="1" hangingPunct="1">
              <a:lnSpc>
                <a:spcPct val="90000"/>
              </a:lnSpc>
            </a:pPr>
            <a:r>
              <a:rPr lang="en-US" sz="1800" smtClean="0"/>
              <a:t>The sum of all the borrowed money that is still outstanding (currently over 8 trillion dollars).</a:t>
            </a:r>
          </a:p>
          <a:p>
            <a:pPr eaLnBrk="1" hangingPunct="1">
              <a:lnSpc>
                <a:spcPct val="90000"/>
              </a:lnSpc>
            </a:pPr>
            <a:r>
              <a:rPr lang="en-US" sz="2000" b="1" i="1" smtClean="0">
                <a:solidFill>
                  <a:srgbClr val="0066FF"/>
                </a:solidFill>
              </a:rPr>
              <a:t>Expenditures</a:t>
            </a:r>
            <a:r>
              <a:rPr lang="en-US" sz="2000" smtClean="0"/>
              <a:t>:</a:t>
            </a:r>
          </a:p>
          <a:p>
            <a:pPr lvl="1" eaLnBrk="1" hangingPunct="1">
              <a:lnSpc>
                <a:spcPct val="90000"/>
              </a:lnSpc>
            </a:pPr>
            <a:r>
              <a:rPr lang="en-US" sz="1800" smtClean="0"/>
              <a:t>What the government spends money on.</a:t>
            </a:r>
          </a:p>
          <a:p>
            <a:pPr eaLnBrk="1" hangingPunct="1">
              <a:lnSpc>
                <a:spcPct val="90000"/>
              </a:lnSpc>
            </a:pPr>
            <a:r>
              <a:rPr lang="en-US" sz="2000" b="1" i="1" smtClean="0">
                <a:solidFill>
                  <a:srgbClr val="0066FF"/>
                </a:solidFill>
              </a:rPr>
              <a:t>Revenues</a:t>
            </a:r>
            <a:r>
              <a:rPr lang="en-US" sz="2000" smtClean="0"/>
              <a:t>:</a:t>
            </a:r>
          </a:p>
          <a:p>
            <a:pPr lvl="1" eaLnBrk="1" hangingPunct="1">
              <a:lnSpc>
                <a:spcPct val="90000"/>
              </a:lnSpc>
            </a:pPr>
            <a:r>
              <a:rPr lang="en-US" sz="1800" smtClean="0"/>
              <a:t>Sources of money for the government.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Sources of Federal Revenue</a:t>
            </a:r>
          </a:p>
        </p:txBody>
      </p:sp>
      <p:pic>
        <p:nvPicPr>
          <p:cNvPr id="4" name="Picture 15"/>
          <p:cNvPicPr>
            <a:picLocks noChangeAspect="1" noChangeArrowheads="1"/>
          </p:cNvPicPr>
          <p:nvPr/>
        </p:nvPicPr>
        <p:blipFill>
          <a:blip r:embed="rId3" cstate="print"/>
          <a:srcRect/>
          <a:stretch>
            <a:fillRect/>
          </a:stretch>
        </p:blipFill>
        <p:spPr>
          <a:xfrm>
            <a:off x="542880" y="1493811"/>
            <a:ext cx="8264628" cy="5327677"/>
          </a:xfrm>
          <a:prstGeom prst="rect">
            <a:avLst/>
          </a:prstGeom>
          <a:noFill/>
          <a:ln/>
        </p:spPr>
      </p:pic>
      <p:sp>
        <p:nvSpPr>
          <p:cNvPr id="5" name="Content Placeholder 4"/>
          <p:cNvSpPr>
            <a:spLocks noGrp="1"/>
          </p:cNvSpPr>
          <p:nvPr>
            <p:ph idx="1"/>
          </p:nvPr>
        </p:nvSpPr>
        <p:spPr>
          <a:xfrm>
            <a:off x="457200" y="1600201"/>
            <a:ext cx="8350308" cy="1901826"/>
          </a:xfrm>
        </p:spPr>
        <p:txBody>
          <a:bodyPr/>
          <a:lstStyle/>
          <a:p>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a:t>Figure 14.2</a:t>
            </a:r>
          </a:p>
        </p:txBody>
      </p:sp>
      <p:sp>
        <p:nvSpPr>
          <p:cNvPr id="70659" name="Rectangle 2"/>
          <p:cNvSpPr>
            <a:spLocks noGrp="1" noChangeArrowheads="1"/>
          </p:cNvSpPr>
          <p:nvPr>
            <p:ph type="title"/>
          </p:nvPr>
        </p:nvSpPr>
        <p:spPr/>
        <p:txBody>
          <a:bodyPr/>
          <a:lstStyle/>
          <a:p>
            <a:pPr eaLnBrk="1" hangingPunct="1"/>
            <a:r>
              <a:rPr lang="en-US" smtClean="0"/>
              <a:t>Sources of Federal Revenue</a:t>
            </a:r>
          </a:p>
        </p:txBody>
      </p:sp>
      <p:pic>
        <p:nvPicPr>
          <p:cNvPr id="6" name="Picture 14"/>
          <p:cNvPicPr>
            <a:picLocks noChangeAspect="1" noChangeArrowheads="1"/>
          </p:cNvPicPr>
          <p:nvPr/>
        </p:nvPicPr>
        <p:blipFill>
          <a:blip r:embed="rId3" cstate="print"/>
          <a:srcRect/>
          <a:stretch>
            <a:fillRect/>
          </a:stretch>
        </p:blipFill>
        <p:spPr bwMode="auto">
          <a:xfrm>
            <a:off x="1318694" y="1566837"/>
            <a:ext cx="6685528"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Sources of Federal Revenue</a:t>
            </a:r>
          </a:p>
        </p:txBody>
      </p:sp>
      <p:sp>
        <p:nvSpPr>
          <p:cNvPr id="71683" name="Rectangle 3"/>
          <p:cNvSpPr>
            <a:spLocks noGrp="1" noChangeArrowheads="1"/>
          </p:cNvSpPr>
          <p:nvPr>
            <p:ph type="body" idx="1"/>
          </p:nvPr>
        </p:nvSpPr>
        <p:spPr/>
        <p:txBody>
          <a:bodyPr/>
          <a:lstStyle/>
          <a:p>
            <a:pPr eaLnBrk="1" hangingPunct="1">
              <a:lnSpc>
                <a:spcPct val="90000"/>
              </a:lnSpc>
            </a:pPr>
            <a:r>
              <a:rPr lang="en-US" b="1" smtClean="0"/>
              <a:t>Taxes and Public Policy</a:t>
            </a:r>
          </a:p>
          <a:p>
            <a:pPr lvl="1" eaLnBrk="1" hangingPunct="1">
              <a:lnSpc>
                <a:spcPct val="90000"/>
              </a:lnSpc>
            </a:pPr>
            <a:r>
              <a:rPr lang="en-US" b="1" i="1" smtClean="0">
                <a:solidFill>
                  <a:srgbClr val="0066FF"/>
                </a:solidFill>
              </a:rPr>
              <a:t>Tax Loopholes</a:t>
            </a:r>
            <a:r>
              <a:rPr lang="en-US" smtClean="0"/>
              <a:t>: Tax break or benefit for a few people - not much money is lost.</a:t>
            </a:r>
          </a:p>
          <a:p>
            <a:pPr lvl="1" eaLnBrk="1" hangingPunct="1">
              <a:lnSpc>
                <a:spcPct val="90000"/>
              </a:lnSpc>
            </a:pPr>
            <a:r>
              <a:rPr lang="en-US" b="1" i="1" smtClean="0">
                <a:solidFill>
                  <a:srgbClr val="0066FF"/>
                </a:solidFill>
              </a:rPr>
              <a:t>Tax Expenditures</a:t>
            </a:r>
            <a:r>
              <a:rPr lang="en-US" smtClean="0"/>
              <a:t>: Special exemptions, exclusions or deductions - lots of money is lost (= subsidies).</a:t>
            </a:r>
          </a:p>
          <a:p>
            <a:pPr lvl="1" eaLnBrk="1" hangingPunct="1">
              <a:lnSpc>
                <a:spcPct val="90000"/>
              </a:lnSpc>
            </a:pPr>
            <a:r>
              <a:rPr lang="en-US" smtClean="0"/>
              <a:t>Tax Reduction: The general call to lower taxes.</a:t>
            </a:r>
          </a:p>
          <a:p>
            <a:pPr lvl="1" eaLnBrk="1" hangingPunct="1">
              <a:lnSpc>
                <a:spcPct val="90000"/>
              </a:lnSpc>
            </a:pPr>
            <a:r>
              <a:rPr lang="en-US" smtClean="0"/>
              <a:t>Tax Reform: Rewriting the taxes to change the rates and who pays them.</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a:t>Figure 14.3</a:t>
            </a:r>
          </a:p>
        </p:txBody>
      </p:sp>
      <p:sp>
        <p:nvSpPr>
          <p:cNvPr id="72707" name="Rectangle 2"/>
          <p:cNvSpPr>
            <a:spLocks noGrp="1" noChangeArrowheads="1"/>
          </p:cNvSpPr>
          <p:nvPr>
            <p:ph type="title"/>
          </p:nvPr>
        </p:nvSpPr>
        <p:spPr/>
        <p:txBody>
          <a:bodyPr/>
          <a:lstStyle/>
          <a:p>
            <a:pPr eaLnBrk="1" hangingPunct="1"/>
            <a:r>
              <a:rPr lang="en-US" smtClean="0"/>
              <a:t>Federal Expenditures</a:t>
            </a:r>
          </a:p>
        </p:txBody>
      </p:sp>
      <p:pic>
        <p:nvPicPr>
          <p:cNvPr id="5" name="Picture 14"/>
          <p:cNvPicPr>
            <a:picLocks noChangeAspect="1" noChangeArrowheads="1"/>
          </p:cNvPicPr>
          <p:nvPr/>
        </p:nvPicPr>
        <p:blipFill>
          <a:blip r:embed="rId3" cstate="print"/>
          <a:srcRect/>
          <a:stretch>
            <a:fillRect/>
          </a:stretch>
        </p:blipFill>
        <p:spPr bwMode="auto">
          <a:xfrm>
            <a:off x="299979" y="1530324"/>
            <a:ext cx="8719404" cy="52911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Federal Expenditures</a:t>
            </a:r>
          </a:p>
        </p:txBody>
      </p:sp>
      <p:sp>
        <p:nvSpPr>
          <p:cNvPr id="73731" name="Rectangle 3"/>
          <p:cNvSpPr>
            <a:spLocks noGrp="1" noChangeArrowheads="1"/>
          </p:cNvSpPr>
          <p:nvPr>
            <p:ph type="body" sz="half" idx="1"/>
          </p:nvPr>
        </p:nvSpPr>
        <p:spPr>
          <a:xfrm>
            <a:off x="827088" y="1449388"/>
            <a:ext cx="7342187" cy="4373562"/>
          </a:xfrm>
        </p:spPr>
        <p:txBody>
          <a:bodyPr/>
          <a:lstStyle/>
          <a:p>
            <a:pPr eaLnBrk="1" hangingPunct="1"/>
            <a:r>
              <a:rPr lang="en-US" sz="1800" smtClean="0"/>
              <a:t>Trends in National Defense Spending (Figure 14.4)</a:t>
            </a:r>
          </a:p>
          <a:p>
            <a:pPr eaLnBrk="1" hangingPunct="1">
              <a:buFont typeface="Wingdings" pitchFamily="2" charset="2"/>
              <a:buNone/>
            </a:pPr>
            <a:endParaRPr lang="en-US" sz="1800" smtClean="0"/>
          </a:p>
        </p:txBody>
      </p:sp>
      <p:pic>
        <p:nvPicPr>
          <p:cNvPr id="5" name="Picture 13"/>
          <p:cNvPicPr>
            <a:picLocks noChangeAspect="1" noChangeArrowheads="1"/>
          </p:cNvPicPr>
          <p:nvPr/>
        </p:nvPicPr>
        <p:blipFill>
          <a:blip r:embed="rId3" cstate="print"/>
          <a:srcRect/>
          <a:stretch>
            <a:fillRect/>
          </a:stretch>
        </p:blipFill>
        <p:spPr bwMode="auto">
          <a:xfrm>
            <a:off x="884187" y="1530324"/>
            <a:ext cx="7412139" cy="51772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Federal Expenditures</a:t>
            </a:r>
          </a:p>
        </p:txBody>
      </p:sp>
      <p:sp>
        <p:nvSpPr>
          <p:cNvPr id="75779" name="Rectangle 3"/>
          <p:cNvSpPr>
            <a:spLocks noGrp="1" noChangeArrowheads="1"/>
          </p:cNvSpPr>
          <p:nvPr>
            <p:ph type="body" idx="1"/>
          </p:nvPr>
        </p:nvSpPr>
        <p:spPr/>
        <p:txBody>
          <a:bodyPr/>
          <a:lstStyle/>
          <a:p>
            <a:pPr eaLnBrk="1" hangingPunct="1">
              <a:lnSpc>
                <a:spcPct val="90000"/>
              </a:lnSpc>
            </a:pPr>
            <a:r>
              <a:rPr lang="en-US" b="1" i="1" smtClean="0">
                <a:solidFill>
                  <a:srgbClr val="0066FF"/>
                </a:solidFill>
              </a:rPr>
              <a:t>“Uncontrollable” Expenditures</a:t>
            </a:r>
          </a:p>
          <a:p>
            <a:pPr lvl="1" eaLnBrk="1" hangingPunct="1">
              <a:lnSpc>
                <a:spcPct val="90000"/>
              </a:lnSpc>
            </a:pPr>
            <a:r>
              <a:rPr lang="en-US" smtClean="0"/>
              <a:t>Spending determined by the number of recipients, not a fixed dollar figure.</a:t>
            </a:r>
          </a:p>
          <a:p>
            <a:pPr lvl="1" eaLnBrk="1" hangingPunct="1">
              <a:lnSpc>
                <a:spcPct val="90000"/>
              </a:lnSpc>
            </a:pPr>
            <a:r>
              <a:rPr lang="en-US" smtClean="0"/>
              <a:t>Mainly entitlement programs where the government pays known benefits to an unknown number of recipients - Social Security.</a:t>
            </a:r>
          </a:p>
          <a:p>
            <a:pPr lvl="1" eaLnBrk="1" hangingPunct="1">
              <a:lnSpc>
                <a:spcPct val="90000"/>
              </a:lnSpc>
            </a:pPr>
            <a:r>
              <a:rPr lang="en-US" smtClean="0"/>
              <a:t>The only way to control the expenditures is to change the rules.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Federal Expenditures</a:t>
            </a:r>
          </a:p>
        </p:txBody>
      </p:sp>
      <p:pic>
        <p:nvPicPr>
          <p:cNvPr id="5" name="Picture 13"/>
          <p:cNvPicPr>
            <a:picLocks noChangeAspect="1" noChangeArrowheads="1"/>
          </p:cNvPicPr>
          <p:nvPr/>
        </p:nvPicPr>
        <p:blipFill>
          <a:blip r:embed="rId2" cstate="print"/>
          <a:srcRect/>
          <a:stretch>
            <a:fillRect/>
          </a:stretch>
        </p:blipFill>
        <p:spPr bwMode="auto">
          <a:xfrm>
            <a:off x="1650960" y="1493811"/>
            <a:ext cx="6061158" cy="5252321"/>
          </a:xfrm>
          <a:prstGeom prst="rect">
            <a:avLst/>
          </a:prstGeom>
          <a:noFill/>
          <a:ln w="9525">
            <a:noFill/>
            <a:miter lim="800000"/>
            <a:headEnd/>
            <a:tailEnd/>
          </a:ln>
        </p:spPr>
      </p:pic>
      <p:sp>
        <p:nvSpPr>
          <p:cNvPr id="7" name="Text Placeholder 6"/>
          <p:cNvSpPr>
            <a:spLocks noGrp="1"/>
          </p:cNvSpPr>
          <p:nvPr>
            <p:ph type="body" sz="half"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How Bureaucracies Are Organized</a:t>
            </a:r>
          </a:p>
        </p:txBody>
      </p:sp>
      <p:sp>
        <p:nvSpPr>
          <p:cNvPr id="76803" name="Rectangle 3"/>
          <p:cNvSpPr>
            <a:spLocks noGrp="1" noChangeArrowheads="1"/>
          </p:cNvSpPr>
          <p:nvPr>
            <p:ph type="body" idx="1"/>
          </p:nvPr>
        </p:nvSpPr>
        <p:spPr>
          <a:xfrm>
            <a:off x="457200" y="1600200"/>
            <a:ext cx="8435975" cy="5105400"/>
          </a:xfrm>
        </p:spPr>
        <p:txBody>
          <a:bodyPr/>
          <a:lstStyle/>
          <a:p>
            <a:pPr eaLnBrk="1" hangingPunct="1">
              <a:lnSpc>
                <a:spcPct val="80000"/>
              </a:lnSpc>
            </a:pPr>
            <a:r>
              <a:rPr lang="en-US" sz="2400" smtClean="0"/>
              <a:t>The </a:t>
            </a:r>
            <a:r>
              <a:rPr lang="en-US" sz="2400" b="1" i="1" smtClean="0">
                <a:solidFill>
                  <a:srgbClr val="0066FF"/>
                </a:solidFill>
              </a:rPr>
              <a:t>Cabinet</a:t>
            </a:r>
            <a:r>
              <a:rPr lang="en-US" sz="2400" smtClean="0"/>
              <a:t> Departments</a:t>
            </a:r>
          </a:p>
          <a:p>
            <a:pPr lvl="1" eaLnBrk="1" hangingPunct="1">
              <a:lnSpc>
                <a:spcPct val="80000"/>
              </a:lnSpc>
            </a:pPr>
            <a:r>
              <a:rPr lang="en-US" sz="2000" smtClean="0"/>
              <a:t>13 Cabinet departments headed by a secretary</a:t>
            </a:r>
          </a:p>
          <a:p>
            <a:pPr lvl="1" eaLnBrk="1" hangingPunct="1">
              <a:lnSpc>
                <a:spcPct val="80000"/>
              </a:lnSpc>
            </a:pPr>
            <a:r>
              <a:rPr lang="en-US" sz="2000" smtClean="0"/>
              <a:t>Department of Justice headed by Attorney General</a:t>
            </a:r>
          </a:p>
          <a:p>
            <a:pPr lvl="1" eaLnBrk="1" hangingPunct="1">
              <a:lnSpc>
                <a:spcPct val="80000"/>
              </a:lnSpc>
            </a:pPr>
            <a:r>
              <a:rPr lang="en-US" sz="2000" smtClean="0"/>
              <a:t>Each has its own budget, staff and policy areas</a:t>
            </a:r>
          </a:p>
          <a:p>
            <a:pPr lvl="1" eaLnBrk="1" hangingPunct="1">
              <a:lnSpc>
                <a:spcPct val="80000"/>
              </a:lnSpc>
            </a:pPr>
            <a:r>
              <a:rPr lang="en-US" sz="2000" smtClean="0"/>
              <a:t>Status as a cabinet department can be controversial.</a:t>
            </a:r>
          </a:p>
          <a:p>
            <a:pPr eaLnBrk="1" hangingPunct="1">
              <a:lnSpc>
                <a:spcPct val="80000"/>
              </a:lnSpc>
            </a:pPr>
            <a:r>
              <a:rPr lang="en-US" sz="2400" smtClean="0"/>
              <a:t>The Regulatory Agencies</a:t>
            </a:r>
          </a:p>
          <a:p>
            <a:pPr lvl="1" eaLnBrk="1" hangingPunct="1">
              <a:lnSpc>
                <a:spcPct val="80000"/>
              </a:lnSpc>
            </a:pPr>
            <a:r>
              <a:rPr lang="en-US" sz="2000" b="1" i="1" smtClean="0">
                <a:solidFill>
                  <a:srgbClr val="0066FF"/>
                </a:solidFill>
              </a:rPr>
              <a:t>Independent Regulatory Agency</a:t>
            </a:r>
            <a:r>
              <a:rPr lang="en-US" sz="2000" smtClean="0"/>
              <a:t>: Responsible for some sector of the economy making rules and judging disputes to protect the public interest.</a:t>
            </a:r>
          </a:p>
          <a:p>
            <a:pPr lvl="1" eaLnBrk="1" hangingPunct="1">
              <a:lnSpc>
                <a:spcPct val="80000"/>
              </a:lnSpc>
            </a:pPr>
            <a:r>
              <a:rPr lang="en-US" sz="2000" smtClean="0"/>
              <a:t>Headed by a commission of 5-10 people.</a:t>
            </a:r>
          </a:p>
          <a:p>
            <a:pPr lvl="1" eaLnBrk="1" hangingPunct="1">
              <a:lnSpc>
                <a:spcPct val="80000"/>
              </a:lnSpc>
            </a:pPr>
            <a:r>
              <a:rPr lang="en-US" sz="2000" smtClean="0"/>
              <a:t>Rule making is an important function watched by interest groups and citizens alike.</a:t>
            </a:r>
          </a:p>
          <a:p>
            <a:pPr lvl="1" eaLnBrk="1" hangingPunct="1">
              <a:lnSpc>
                <a:spcPct val="80000"/>
              </a:lnSpc>
            </a:pPr>
            <a:r>
              <a:rPr lang="en-US" sz="2000" smtClean="0"/>
              <a:t>Concern over “</a:t>
            </a:r>
            <a:r>
              <a:rPr lang="en-US" sz="2000" b="1" i="1" smtClean="0">
                <a:solidFill>
                  <a:srgbClr val="0066FF"/>
                </a:solidFill>
              </a:rPr>
              <a:t>capture</a:t>
            </a:r>
            <a:r>
              <a:rPr lang="en-US" sz="2000" smtClean="0"/>
              <a:t>” of the agencies (where agencies established to regulate industries end up being influenced and controlled by the companies the agencies were supposed to regulate).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The Policymaking System</a:t>
            </a:r>
          </a:p>
        </p:txBody>
      </p:sp>
      <p:sp>
        <p:nvSpPr>
          <p:cNvPr id="2053" name="Rectangle 3"/>
          <p:cNvSpPr>
            <a:spLocks noGrp="1" noChangeArrowheads="1"/>
          </p:cNvSpPr>
          <p:nvPr>
            <p:ph type="body" sz="half" idx="2"/>
          </p:nvPr>
        </p:nvSpPr>
        <p:spPr>
          <a:xfrm>
            <a:off x="5486400" y="1905000"/>
            <a:ext cx="2971800" cy="4724400"/>
          </a:xfrm>
        </p:spPr>
        <p:txBody>
          <a:bodyPr/>
          <a:lstStyle/>
          <a:p>
            <a:pPr eaLnBrk="1" hangingPunct="1">
              <a:lnSpc>
                <a:spcPct val="80000"/>
              </a:lnSpc>
            </a:pPr>
            <a:r>
              <a:rPr lang="en-US" sz="1800" dirty="0" smtClean="0"/>
              <a:t>The process by which policy comes into being and evolves over time.</a:t>
            </a:r>
          </a:p>
          <a:p>
            <a:pPr eaLnBrk="1" hangingPunct="1">
              <a:lnSpc>
                <a:spcPct val="80000"/>
              </a:lnSpc>
            </a:pPr>
            <a:r>
              <a:rPr lang="en-US" sz="1800" b="1" i="1" dirty="0" smtClean="0">
                <a:solidFill>
                  <a:srgbClr val="0066FF"/>
                </a:solidFill>
              </a:rPr>
              <a:t>Linkage Institutions</a:t>
            </a:r>
          </a:p>
          <a:p>
            <a:pPr lvl="1" eaLnBrk="1" hangingPunct="1">
              <a:lnSpc>
                <a:spcPct val="80000"/>
              </a:lnSpc>
            </a:pPr>
            <a:r>
              <a:rPr lang="en-US" sz="1600" dirty="0" smtClean="0"/>
              <a:t>Parties, elections, media, interest groups</a:t>
            </a:r>
          </a:p>
          <a:p>
            <a:pPr eaLnBrk="1" hangingPunct="1">
              <a:lnSpc>
                <a:spcPct val="80000"/>
              </a:lnSpc>
            </a:pPr>
            <a:r>
              <a:rPr lang="en-US" sz="1800" b="1" i="1" dirty="0" smtClean="0">
                <a:solidFill>
                  <a:srgbClr val="0066FF"/>
                </a:solidFill>
              </a:rPr>
              <a:t>Policymaking Institutions</a:t>
            </a:r>
          </a:p>
          <a:p>
            <a:pPr lvl="1" eaLnBrk="1" hangingPunct="1">
              <a:lnSpc>
                <a:spcPct val="80000"/>
              </a:lnSpc>
            </a:pPr>
            <a:r>
              <a:rPr lang="en-US" sz="1600" dirty="0" smtClean="0"/>
              <a:t>Legislature, executive, courts, </a:t>
            </a:r>
            <a:r>
              <a:rPr lang="en-US" sz="1600" dirty="0" err="1" smtClean="0"/>
              <a:t>bureacracy</a:t>
            </a:r>
            <a:endParaRPr lang="en-US" sz="16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p:txBody>
      </p:sp>
      <p:sp>
        <p:nvSpPr>
          <p:cNvPr id="2054" name="AutoShape 4">
            <a:hlinkClick r:id="rId3" action="ppaction://hlinksldjump" highlightClick="1"/>
          </p:cNvPr>
          <p:cNvSpPr>
            <a:spLocks noChangeArrowheads="1"/>
          </p:cNvSpPr>
          <p:nvPr/>
        </p:nvSpPr>
        <p:spPr bwMode="auto">
          <a:xfrm>
            <a:off x="1752600" y="2057400"/>
            <a:ext cx="1295400" cy="838200"/>
          </a:xfrm>
          <a:prstGeom prst="actionButtonBlank">
            <a:avLst/>
          </a:prstGeom>
          <a:noFill/>
          <a:ln w="9525">
            <a:noFill/>
            <a:miter lim="800000"/>
            <a:headEnd/>
            <a:tailEnd/>
          </a:ln>
        </p:spPr>
        <p:txBody>
          <a:bodyPr wrap="none" anchor="ctr"/>
          <a:lstStyle/>
          <a:p>
            <a:endParaRPr lang="en-US"/>
          </a:p>
        </p:txBody>
      </p:sp>
      <p:sp>
        <p:nvSpPr>
          <p:cNvPr id="2055" name="AutoShape 5">
            <a:hlinkClick r:id="rId4" action="ppaction://hlinksldjump" highlightClick="1"/>
          </p:cNvPr>
          <p:cNvSpPr>
            <a:spLocks noChangeArrowheads="1"/>
          </p:cNvSpPr>
          <p:nvPr/>
        </p:nvSpPr>
        <p:spPr bwMode="auto">
          <a:xfrm>
            <a:off x="3276600" y="1676400"/>
            <a:ext cx="1371600" cy="990600"/>
          </a:xfrm>
          <a:prstGeom prst="actionButtonBlank">
            <a:avLst/>
          </a:prstGeom>
          <a:noFill/>
          <a:ln w="9525">
            <a:noFill/>
            <a:miter lim="800000"/>
            <a:headEnd/>
            <a:tailEnd/>
          </a:ln>
        </p:spPr>
        <p:txBody>
          <a:bodyPr wrap="none" anchor="ctr"/>
          <a:lstStyle/>
          <a:p>
            <a:endParaRPr lang="en-US"/>
          </a:p>
        </p:txBody>
      </p:sp>
      <p:sp>
        <p:nvSpPr>
          <p:cNvPr id="2056" name="AutoShape 6">
            <a:hlinkClick r:id="rId5" action="ppaction://hlinksldjump" highlightClick="1"/>
          </p:cNvPr>
          <p:cNvSpPr>
            <a:spLocks noChangeArrowheads="1"/>
          </p:cNvSpPr>
          <p:nvPr/>
        </p:nvSpPr>
        <p:spPr bwMode="auto">
          <a:xfrm>
            <a:off x="4419600" y="2743200"/>
            <a:ext cx="1143000" cy="990600"/>
          </a:xfrm>
          <a:prstGeom prst="actionButtonBlank">
            <a:avLst/>
          </a:prstGeom>
          <a:noFill/>
          <a:ln w="9525">
            <a:noFill/>
            <a:miter lim="800000"/>
            <a:headEnd/>
            <a:tailEnd/>
          </a:ln>
        </p:spPr>
        <p:txBody>
          <a:bodyPr wrap="none" anchor="ctr"/>
          <a:lstStyle/>
          <a:p>
            <a:endParaRPr lang="en-US"/>
          </a:p>
        </p:txBody>
      </p:sp>
      <p:sp>
        <p:nvSpPr>
          <p:cNvPr id="2057" name="AutoShape 7">
            <a:hlinkClick r:id="rId3" action="ppaction://hlinksldjump" highlightClick="1"/>
          </p:cNvPr>
          <p:cNvSpPr>
            <a:spLocks noChangeArrowheads="1"/>
          </p:cNvSpPr>
          <p:nvPr/>
        </p:nvSpPr>
        <p:spPr bwMode="auto">
          <a:xfrm>
            <a:off x="4419600" y="3886200"/>
            <a:ext cx="1295400" cy="1143000"/>
          </a:xfrm>
          <a:prstGeom prst="actionButtonBlank">
            <a:avLst/>
          </a:prstGeom>
          <a:noFill/>
          <a:ln w="9525">
            <a:noFill/>
            <a:miter lim="800000"/>
            <a:headEnd/>
            <a:tailEnd/>
          </a:ln>
        </p:spPr>
        <p:txBody>
          <a:bodyPr wrap="none" anchor="ctr"/>
          <a:lstStyle/>
          <a:p>
            <a:endParaRPr lang="en-US"/>
          </a:p>
        </p:txBody>
      </p:sp>
      <p:sp>
        <p:nvSpPr>
          <p:cNvPr id="2058" name="AutoShape 8">
            <a:hlinkClick r:id="rId4" action="ppaction://hlinksldjump" highlightClick="1"/>
          </p:cNvPr>
          <p:cNvSpPr>
            <a:spLocks noChangeArrowheads="1"/>
          </p:cNvSpPr>
          <p:nvPr/>
        </p:nvSpPr>
        <p:spPr bwMode="auto">
          <a:xfrm>
            <a:off x="3352800" y="5029200"/>
            <a:ext cx="1219200" cy="838200"/>
          </a:xfrm>
          <a:prstGeom prst="actionButtonBlank">
            <a:avLst/>
          </a:prstGeom>
          <a:noFill/>
          <a:ln w="9525">
            <a:noFill/>
            <a:miter lim="800000"/>
            <a:headEnd/>
            <a:tailEnd/>
          </a:ln>
        </p:spPr>
        <p:txBody>
          <a:bodyPr wrap="none" anchor="ctr"/>
          <a:lstStyle/>
          <a:p>
            <a:endParaRPr lang="en-US"/>
          </a:p>
        </p:txBody>
      </p:sp>
      <p:sp>
        <p:nvSpPr>
          <p:cNvPr id="2059" name="AutoShape 9">
            <a:hlinkClick r:id="rId6" action="ppaction://hlinksldjump" highlightClick="1"/>
          </p:cNvPr>
          <p:cNvSpPr>
            <a:spLocks noChangeArrowheads="1"/>
          </p:cNvSpPr>
          <p:nvPr/>
        </p:nvSpPr>
        <p:spPr bwMode="auto">
          <a:xfrm>
            <a:off x="1981200" y="4953000"/>
            <a:ext cx="1066800" cy="685800"/>
          </a:xfrm>
          <a:prstGeom prst="actionButtonBlank">
            <a:avLst/>
          </a:prstGeom>
          <a:noFill/>
          <a:ln w="9525">
            <a:noFill/>
            <a:miter lim="800000"/>
            <a:headEnd/>
            <a:tailEnd/>
          </a:ln>
        </p:spPr>
        <p:txBody>
          <a:bodyPr wrap="none" anchor="ctr"/>
          <a:lstStyle/>
          <a:p>
            <a:endParaRPr lang="en-US"/>
          </a:p>
        </p:txBody>
      </p:sp>
      <p:pic>
        <p:nvPicPr>
          <p:cNvPr id="12" name="Picture 20"/>
          <p:cNvPicPr>
            <a:picLocks noChangeAspect="1" noChangeArrowheads="1"/>
          </p:cNvPicPr>
          <p:nvPr/>
        </p:nvPicPr>
        <p:blipFill>
          <a:blip r:embed="rId7" cstate="print"/>
          <a:srcRect l="17453" t="12664" r="17606" b="1504"/>
          <a:stretch>
            <a:fillRect/>
          </a:stretch>
        </p:blipFill>
        <p:spPr bwMode="auto">
          <a:xfrm>
            <a:off x="263466" y="1493811"/>
            <a:ext cx="5257871"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p:spPr>
        <p:txBody>
          <a:bodyPr/>
          <a:lstStyle/>
          <a:p>
            <a:r>
              <a:rPr lang="en-US"/>
              <a:t>Figure 15.5</a:t>
            </a:r>
          </a:p>
        </p:txBody>
      </p:sp>
      <p:sp>
        <p:nvSpPr>
          <p:cNvPr id="13316" name="Rectangle 2"/>
          <p:cNvSpPr>
            <a:spLocks noGrp="1" noChangeArrowheads="1"/>
          </p:cNvSpPr>
          <p:nvPr>
            <p:ph type="title"/>
          </p:nvPr>
        </p:nvSpPr>
        <p:spPr/>
        <p:txBody>
          <a:bodyPr/>
          <a:lstStyle/>
          <a:p>
            <a:pPr eaLnBrk="1" hangingPunct="1"/>
            <a:r>
              <a:rPr lang="en-US" smtClean="0"/>
              <a:t>Iron Triangles</a:t>
            </a:r>
          </a:p>
        </p:txBody>
      </p:sp>
      <p:grpSp>
        <p:nvGrpSpPr>
          <p:cNvPr id="5" name="Group 13"/>
          <p:cNvGrpSpPr>
            <a:grpSpLocks/>
          </p:cNvGrpSpPr>
          <p:nvPr/>
        </p:nvGrpSpPr>
        <p:grpSpPr bwMode="auto">
          <a:xfrm>
            <a:off x="446031" y="1493811"/>
            <a:ext cx="8434503" cy="5291163"/>
            <a:chOff x="288" y="960"/>
            <a:chExt cx="5184" cy="3099"/>
          </a:xfrm>
        </p:grpSpPr>
        <p:sp>
          <p:nvSpPr>
            <p:cNvPr id="6" name="Rectangle 12"/>
            <p:cNvSpPr>
              <a:spLocks noChangeArrowheads="1"/>
            </p:cNvSpPr>
            <p:nvPr/>
          </p:nvSpPr>
          <p:spPr bwMode="auto">
            <a:xfrm>
              <a:off x="288" y="960"/>
              <a:ext cx="5184" cy="3024"/>
            </a:xfrm>
            <a:prstGeom prst="rect">
              <a:avLst/>
            </a:prstGeom>
            <a:solidFill>
              <a:schemeClr val="bg1"/>
            </a:solidFill>
            <a:ln w="9525">
              <a:noFill/>
              <a:miter lim="800000"/>
              <a:headEnd/>
              <a:tailEnd/>
            </a:ln>
            <a:effectLst/>
          </p:spPr>
          <p:txBody>
            <a:bodyPr wrap="none" anchor="ctr"/>
            <a:lstStyle/>
            <a:p>
              <a:endParaRPr lang="en-US"/>
            </a:p>
          </p:txBody>
        </p:sp>
        <p:pic>
          <p:nvPicPr>
            <p:cNvPr id="7" name="Picture 11"/>
            <p:cNvPicPr>
              <a:picLocks noChangeAspect="1" noChangeArrowheads="1"/>
            </p:cNvPicPr>
            <p:nvPr/>
          </p:nvPicPr>
          <p:blipFill>
            <a:blip r:embed="rId2" cstate="print"/>
            <a:srcRect/>
            <a:stretch>
              <a:fillRect/>
            </a:stretch>
          </p:blipFill>
          <p:spPr bwMode="auto">
            <a:xfrm>
              <a:off x="288" y="960"/>
              <a:ext cx="5184" cy="391"/>
            </a:xfrm>
            <a:prstGeom prst="rect">
              <a:avLst/>
            </a:prstGeom>
            <a:noFill/>
            <a:ln w="9525">
              <a:noFill/>
              <a:miter lim="800000"/>
              <a:headEnd/>
              <a:tailEnd/>
            </a:ln>
            <a:effectLst/>
          </p:spPr>
        </p:pic>
        <p:pic>
          <p:nvPicPr>
            <p:cNvPr id="8" name="Picture 10"/>
            <p:cNvPicPr>
              <a:picLocks noChangeAspect="1" noChangeArrowheads="1"/>
            </p:cNvPicPr>
            <p:nvPr/>
          </p:nvPicPr>
          <p:blipFill>
            <a:blip r:embed="rId3" cstate="print"/>
            <a:srcRect/>
            <a:stretch>
              <a:fillRect/>
            </a:stretch>
          </p:blipFill>
          <p:spPr bwMode="auto">
            <a:xfrm>
              <a:off x="1296" y="1296"/>
              <a:ext cx="3072" cy="2763"/>
            </a:xfrm>
            <a:prstGeom prst="rect">
              <a:avLst/>
            </a:prstGeom>
            <a:noFill/>
            <a:ln>
              <a:noFill/>
            </a:ln>
            <a:effectLst/>
          </p:spPr>
        </p:pic>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How Bureaucracies Are Organized</a:t>
            </a:r>
          </a:p>
        </p:txBody>
      </p:sp>
      <p:sp>
        <p:nvSpPr>
          <p:cNvPr id="77827" name="Rectangle 3"/>
          <p:cNvSpPr>
            <a:spLocks noGrp="1" noChangeArrowheads="1"/>
          </p:cNvSpPr>
          <p:nvPr>
            <p:ph type="body" idx="1"/>
          </p:nvPr>
        </p:nvSpPr>
        <p:spPr>
          <a:xfrm>
            <a:off x="457200" y="1600200"/>
            <a:ext cx="8507413" cy="5105400"/>
          </a:xfrm>
        </p:spPr>
        <p:txBody>
          <a:bodyPr/>
          <a:lstStyle/>
          <a:p>
            <a:pPr eaLnBrk="1" hangingPunct="1">
              <a:lnSpc>
                <a:spcPct val="80000"/>
              </a:lnSpc>
            </a:pPr>
            <a:r>
              <a:rPr lang="en-US" sz="2000" smtClean="0"/>
              <a:t>The </a:t>
            </a:r>
            <a:r>
              <a:rPr lang="en-US" sz="2000" b="1" i="1" smtClean="0">
                <a:solidFill>
                  <a:srgbClr val="0066FF"/>
                </a:solidFill>
              </a:rPr>
              <a:t>Government Corporations</a:t>
            </a:r>
          </a:p>
          <a:p>
            <a:pPr lvl="1" eaLnBrk="1" hangingPunct="1">
              <a:lnSpc>
                <a:spcPct val="80000"/>
              </a:lnSpc>
            </a:pPr>
            <a:r>
              <a:rPr lang="en-US" sz="1800" smtClean="0"/>
              <a:t>Business like – provide services like private companies and typically charge for their services.</a:t>
            </a:r>
          </a:p>
          <a:p>
            <a:pPr lvl="1" eaLnBrk="1" hangingPunct="1">
              <a:lnSpc>
                <a:spcPct val="80000"/>
              </a:lnSpc>
            </a:pPr>
            <a:r>
              <a:rPr lang="en-US" sz="1800" smtClean="0"/>
              <a:t>Postal Service, Amtrak are examples</a:t>
            </a:r>
          </a:p>
          <a:p>
            <a:pPr eaLnBrk="1" hangingPunct="1">
              <a:lnSpc>
                <a:spcPct val="80000"/>
              </a:lnSpc>
            </a:pPr>
            <a:r>
              <a:rPr lang="en-US" sz="2000" b="1" i="1" smtClean="0">
                <a:solidFill>
                  <a:srgbClr val="0066FF"/>
                </a:solidFill>
              </a:rPr>
              <a:t>Independent Executive Agencies</a:t>
            </a:r>
          </a:p>
          <a:p>
            <a:pPr lvl="1" eaLnBrk="1" hangingPunct="1">
              <a:lnSpc>
                <a:spcPct val="80000"/>
              </a:lnSpc>
            </a:pPr>
            <a:r>
              <a:rPr lang="en-US" sz="1800" smtClean="0"/>
              <a:t>The agencies that don’t fit in anywhere else.</a:t>
            </a:r>
          </a:p>
          <a:p>
            <a:pPr lvl="1" eaLnBrk="1" hangingPunct="1">
              <a:lnSpc>
                <a:spcPct val="80000"/>
              </a:lnSpc>
            </a:pPr>
            <a:r>
              <a:rPr lang="en-US" sz="1800" smtClean="0"/>
              <a:t>GSA (General Services Administration) and NASA are examples</a:t>
            </a:r>
          </a:p>
          <a:p>
            <a:pPr eaLnBrk="1" hangingPunct="1">
              <a:lnSpc>
                <a:spcPct val="80000"/>
              </a:lnSpc>
            </a:pPr>
            <a:r>
              <a:rPr lang="en-US" sz="2000" smtClean="0"/>
              <a:t>Bureaucracy and Democracy</a:t>
            </a:r>
          </a:p>
          <a:p>
            <a:pPr lvl="1" eaLnBrk="1" hangingPunct="1">
              <a:lnSpc>
                <a:spcPct val="80000"/>
              </a:lnSpc>
            </a:pPr>
            <a:r>
              <a:rPr lang="en-US" sz="1800" smtClean="0"/>
              <a:t>Presidents Try to Control the Bureaucracy</a:t>
            </a:r>
          </a:p>
          <a:p>
            <a:pPr lvl="2" eaLnBrk="1" hangingPunct="1">
              <a:lnSpc>
                <a:spcPct val="80000"/>
              </a:lnSpc>
            </a:pPr>
            <a:r>
              <a:rPr lang="en-US" sz="1600" smtClean="0"/>
              <a:t>Appoint the right people.</a:t>
            </a:r>
          </a:p>
          <a:p>
            <a:pPr lvl="2" eaLnBrk="1" hangingPunct="1">
              <a:lnSpc>
                <a:spcPct val="80000"/>
              </a:lnSpc>
            </a:pPr>
            <a:r>
              <a:rPr lang="en-US" sz="1600" smtClean="0"/>
              <a:t>Issue executive orders.</a:t>
            </a:r>
          </a:p>
          <a:p>
            <a:pPr lvl="2" eaLnBrk="1" hangingPunct="1">
              <a:lnSpc>
                <a:spcPct val="80000"/>
              </a:lnSpc>
            </a:pPr>
            <a:r>
              <a:rPr lang="en-US" sz="1600" smtClean="0"/>
              <a:t>Tinker with the agency’s budget.</a:t>
            </a:r>
          </a:p>
          <a:p>
            <a:pPr lvl="2" eaLnBrk="1" hangingPunct="1">
              <a:lnSpc>
                <a:spcPct val="80000"/>
              </a:lnSpc>
            </a:pPr>
            <a:r>
              <a:rPr lang="en-US" sz="1600" smtClean="0"/>
              <a:t>Reorganize an agency.</a:t>
            </a:r>
          </a:p>
          <a:p>
            <a:pPr lvl="1" eaLnBrk="1" hangingPunct="1">
              <a:lnSpc>
                <a:spcPct val="80000"/>
              </a:lnSpc>
            </a:pPr>
            <a:r>
              <a:rPr lang="en-US" sz="1800" smtClean="0"/>
              <a:t>Congress Tries to Control the Bureaucracy</a:t>
            </a:r>
          </a:p>
          <a:p>
            <a:pPr lvl="2" eaLnBrk="1" hangingPunct="1">
              <a:lnSpc>
                <a:spcPct val="80000"/>
              </a:lnSpc>
            </a:pPr>
            <a:r>
              <a:rPr lang="en-US" sz="1600" smtClean="0"/>
              <a:t>Influence presidential appointments.</a:t>
            </a:r>
          </a:p>
          <a:p>
            <a:pPr lvl="2" eaLnBrk="1" hangingPunct="1">
              <a:lnSpc>
                <a:spcPct val="80000"/>
              </a:lnSpc>
            </a:pPr>
            <a:r>
              <a:rPr lang="en-US" sz="1600" smtClean="0"/>
              <a:t>Tinker with the agency’s budget.</a:t>
            </a:r>
          </a:p>
          <a:p>
            <a:pPr lvl="2" eaLnBrk="1" hangingPunct="1">
              <a:lnSpc>
                <a:spcPct val="80000"/>
              </a:lnSpc>
            </a:pPr>
            <a:r>
              <a:rPr lang="en-US" sz="1600" smtClean="0"/>
              <a:t>Hold hearings.</a:t>
            </a:r>
          </a:p>
          <a:p>
            <a:pPr lvl="2" eaLnBrk="1" hangingPunct="1">
              <a:lnSpc>
                <a:spcPct val="80000"/>
              </a:lnSpc>
            </a:pPr>
            <a:r>
              <a:rPr lang="en-US" sz="1600" smtClean="0"/>
              <a:t>Rewrite the legislation or make it more detailed.</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4000" smtClean="0"/>
              <a:t>Unit 5:  Civil Liberties and Civil Rights (5-15%) </a:t>
            </a:r>
          </a:p>
        </p:txBody>
      </p:sp>
      <p:sp>
        <p:nvSpPr>
          <p:cNvPr id="78851" name="Rectangle 3"/>
          <p:cNvSpPr>
            <a:spLocks noGrp="1" noChangeArrowheads="1"/>
          </p:cNvSpPr>
          <p:nvPr>
            <p:ph type="body" idx="1"/>
          </p:nvPr>
        </p:nvSpPr>
        <p:spPr/>
        <p:txBody>
          <a:bodyPr/>
          <a:lstStyle/>
          <a:p>
            <a:pPr marL="533400" indent="-533400" eaLnBrk="1" hangingPunct="1"/>
            <a:r>
              <a:rPr lang="en-US" smtClean="0"/>
              <a:t>The development of civil liberties and civil rights by judicial interpretation </a:t>
            </a:r>
          </a:p>
          <a:p>
            <a:pPr marL="533400" indent="-533400" eaLnBrk="1" hangingPunct="1"/>
            <a:r>
              <a:rPr lang="en-US" smtClean="0"/>
              <a:t>Knowledge of substantive rights and liberties </a:t>
            </a:r>
          </a:p>
          <a:p>
            <a:pPr marL="533400" indent="-533400" eaLnBrk="1" hangingPunct="1"/>
            <a:r>
              <a:rPr lang="en-US" smtClean="0"/>
              <a:t>The impact of the Fourteenth Amendment on the constitutional development of rights and liberties</a:t>
            </a:r>
            <a:r>
              <a:rPr lang="en-US" sz="3200" smtClean="0"/>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The Nature of the Judicial System</a:t>
            </a:r>
          </a:p>
        </p:txBody>
      </p:sp>
      <p:sp>
        <p:nvSpPr>
          <p:cNvPr id="79875" name="Rectangle 3"/>
          <p:cNvSpPr>
            <a:spLocks noGrp="1" noChangeArrowheads="1"/>
          </p:cNvSpPr>
          <p:nvPr>
            <p:ph type="body" idx="1"/>
          </p:nvPr>
        </p:nvSpPr>
        <p:spPr>
          <a:xfrm>
            <a:off x="457200" y="1600200"/>
            <a:ext cx="8435975" cy="5257800"/>
          </a:xfrm>
        </p:spPr>
        <p:txBody>
          <a:bodyPr/>
          <a:lstStyle/>
          <a:p>
            <a:pPr eaLnBrk="1" hangingPunct="1">
              <a:lnSpc>
                <a:spcPct val="90000"/>
              </a:lnSpc>
            </a:pPr>
            <a:r>
              <a:rPr lang="en-US" sz="2400" smtClean="0"/>
              <a:t>Two types of cases:</a:t>
            </a:r>
          </a:p>
          <a:p>
            <a:pPr lvl="1" eaLnBrk="1" hangingPunct="1">
              <a:lnSpc>
                <a:spcPct val="90000"/>
              </a:lnSpc>
            </a:pPr>
            <a:r>
              <a:rPr lang="en-US" sz="2000" b="1" i="1" smtClean="0">
                <a:solidFill>
                  <a:srgbClr val="0066FF"/>
                </a:solidFill>
              </a:rPr>
              <a:t>Criminal Law</a:t>
            </a:r>
            <a:r>
              <a:rPr lang="en-US" sz="2000" smtClean="0"/>
              <a:t>: The government charges an individual with violating one or more specific laws.</a:t>
            </a:r>
          </a:p>
          <a:p>
            <a:pPr lvl="1" eaLnBrk="1" hangingPunct="1">
              <a:lnSpc>
                <a:spcPct val="90000"/>
              </a:lnSpc>
            </a:pPr>
            <a:r>
              <a:rPr lang="en-US" sz="2000" b="1" i="1" smtClean="0">
                <a:solidFill>
                  <a:srgbClr val="0066FF"/>
                </a:solidFill>
              </a:rPr>
              <a:t>Civil Law</a:t>
            </a:r>
            <a:r>
              <a:rPr lang="en-US" sz="2000" smtClean="0"/>
              <a:t>: The court resolves a dispute between two parties and defines the relationship between them.</a:t>
            </a:r>
          </a:p>
          <a:p>
            <a:pPr lvl="1" eaLnBrk="1" hangingPunct="1">
              <a:lnSpc>
                <a:spcPct val="90000"/>
              </a:lnSpc>
            </a:pPr>
            <a:r>
              <a:rPr lang="en-US" sz="2000" smtClean="0"/>
              <a:t>Most cases are tried and resolved in state courts, not federal courts.</a:t>
            </a:r>
          </a:p>
          <a:p>
            <a:pPr eaLnBrk="1" hangingPunct="1">
              <a:lnSpc>
                <a:spcPct val="90000"/>
              </a:lnSpc>
            </a:pPr>
            <a:r>
              <a:rPr lang="en-US" sz="2400" smtClean="0"/>
              <a:t>Participants in the Judicial System</a:t>
            </a:r>
          </a:p>
          <a:p>
            <a:pPr lvl="1" eaLnBrk="1" hangingPunct="1">
              <a:lnSpc>
                <a:spcPct val="90000"/>
              </a:lnSpc>
            </a:pPr>
            <a:r>
              <a:rPr lang="en-US" sz="2000" b="1" i="1" smtClean="0">
                <a:solidFill>
                  <a:srgbClr val="0066FF"/>
                </a:solidFill>
              </a:rPr>
              <a:t>Litigants</a:t>
            </a:r>
          </a:p>
          <a:p>
            <a:pPr lvl="2" eaLnBrk="1" hangingPunct="1">
              <a:lnSpc>
                <a:spcPct val="90000"/>
              </a:lnSpc>
            </a:pPr>
            <a:r>
              <a:rPr lang="en-US" sz="1800" b="1" i="1" smtClean="0">
                <a:solidFill>
                  <a:srgbClr val="0066FF"/>
                </a:solidFill>
              </a:rPr>
              <a:t>Plaintiff</a:t>
            </a:r>
            <a:r>
              <a:rPr lang="en-US" sz="1800" smtClean="0"/>
              <a:t> - the party bringing the charge</a:t>
            </a:r>
          </a:p>
          <a:p>
            <a:pPr lvl="2" eaLnBrk="1" hangingPunct="1">
              <a:lnSpc>
                <a:spcPct val="90000"/>
              </a:lnSpc>
            </a:pPr>
            <a:r>
              <a:rPr lang="en-US" sz="1800" b="1" i="1" smtClean="0">
                <a:solidFill>
                  <a:srgbClr val="0066FF"/>
                </a:solidFill>
              </a:rPr>
              <a:t>Defendant</a:t>
            </a:r>
            <a:r>
              <a:rPr lang="en-US" sz="1800" smtClean="0"/>
              <a:t> - the party being charged</a:t>
            </a:r>
          </a:p>
          <a:p>
            <a:pPr lvl="2" eaLnBrk="1" hangingPunct="1">
              <a:lnSpc>
                <a:spcPct val="90000"/>
              </a:lnSpc>
            </a:pPr>
            <a:r>
              <a:rPr lang="en-US" sz="1800" smtClean="0"/>
              <a:t>Jury - the people (normally 12) who often decide the outcome of a case</a:t>
            </a:r>
          </a:p>
          <a:p>
            <a:pPr lvl="2" eaLnBrk="1" hangingPunct="1">
              <a:lnSpc>
                <a:spcPct val="90000"/>
              </a:lnSpc>
            </a:pPr>
            <a:r>
              <a:rPr lang="en-US" sz="1800" b="1" i="1" smtClean="0">
                <a:solidFill>
                  <a:srgbClr val="0066FF"/>
                </a:solidFill>
              </a:rPr>
              <a:t>Standing to sue</a:t>
            </a:r>
            <a:r>
              <a:rPr lang="en-US" sz="1800" smtClean="0"/>
              <a:t> - plaintiffs have a serious interest in the case.</a:t>
            </a:r>
          </a:p>
          <a:p>
            <a:pPr lvl="2" eaLnBrk="1" hangingPunct="1">
              <a:lnSpc>
                <a:spcPct val="90000"/>
              </a:lnSpc>
            </a:pPr>
            <a:r>
              <a:rPr lang="en-US" sz="1800" b="1" i="1" smtClean="0">
                <a:solidFill>
                  <a:srgbClr val="0066FF"/>
                </a:solidFill>
              </a:rPr>
              <a:t>Justiciable</a:t>
            </a:r>
            <a:r>
              <a:rPr lang="en-US" sz="1800" smtClean="0"/>
              <a:t> disputes – A case must be capable of being settled as a matter of law.</a:t>
            </a:r>
          </a:p>
          <a:p>
            <a:pPr lvl="1" eaLnBrk="1" hangingPunct="1">
              <a:lnSpc>
                <a:spcPct val="90000"/>
              </a:lnSpc>
            </a:pPr>
            <a:endParaRPr lang="en-US" sz="200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4000" smtClean="0"/>
              <a:t>The Structure of the </a:t>
            </a:r>
            <a:br>
              <a:rPr lang="en-US" sz="4000" smtClean="0"/>
            </a:br>
            <a:r>
              <a:rPr lang="en-US" sz="4000" smtClean="0"/>
              <a:t>Federal Judicial System</a:t>
            </a:r>
          </a:p>
        </p:txBody>
      </p:sp>
      <p:pic>
        <p:nvPicPr>
          <p:cNvPr id="7" name="Picture 12"/>
          <p:cNvPicPr>
            <a:picLocks noChangeAspect="1" noChangeArrowheads="1"/>
          </p:cNvPicPr>
          <p:nvPr>
            <p:ph idx="1"/>
          </p:nvPr>
        </p:nvPicPr>
        <p:blipFill>
          <a:blip r:embed="rId2" cstate="print"/>
          <a:srcRect/>
          <a:stretch>
            <a:fillRect/>
          </a:stretch>
        </p:blipFill>
        <p:spPr>
          <a:xfrm>
            <a:off x="905230" y="1530324"/>
            <a:ext cx="7318070" cy="5184846"/>
          </a:xfrm>
          <a:noFill/>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The Politics of Judicial Selection</a:t>
            </a:r>
          </a:p>
        </p:txBody>
      </p:sp>
      <p:sp>
        <p:nvSpPr>
          <p:cNvPr id="80899" name="Rectangle 3"/>
          <p:cNvSpPr>
            <a:spLocks noGrp="1" noChangeArrowheads="1"/>
          </p:cNvSpPr>
          <p:nvPr>
            <p:ph type="body" idx="1"/>
          </p:nvPr>
        </p:nvSpPr>
        <p:spPr>
          <a:xfrm>
            <a:off x="457200" y="1600200"/>
            <a:ext cx="8686800" cy="5257800"/>
          </a:xfrm>
        </p:spPr>
        <p:txBody>
          <a:bodyPr/>
          <a:lstStyle/>
          <a:p>
            <a:pPr eaLnBrk="1" hangingPunct="1"/>
            <a:r>
              <a:rPr lang="en-US" sz="2400" smtClean="0"/>
              <a:t>Participants in the Judicial System</a:t>
            </a:r>
          </a:p>
          <a:p>
            <a:pPr lvl="1" eaLnBrk="1" hangingPunct="1"/>
            <a:r>
              <a:rPr lang="en-US" sz="2000" smtClean="0"/>
              <a:t>Groups</a:t>
            </a:r>
          </a:p>
          <a:p>
            <a:pPr lvl="2" eaLnBrk="1" hangingPunct="1"/>
            <a:r>
              <a:rPr lang="en-US" sz="1800" smtClean="0"/>
              <a:t>Use the courts to try to change policies.</a:t>
            </a:r>
          </a:p>
          <a:p>
            <a:pPr lvl="2" eaLnBrk="1" hangingPunct="1"/>
            <a:r>
              <a:rPr lang="en-US" sz="1800" b="1" i="1" smtClean="0">
                <a:solidFill>
                  <a:srgbClr val="0066FF"/>
                </a:solidFill>
              </a:rPr>
              <a:t>Amicus Curiae</a:t>
            </a:r>
            <a:r>
              <a:rPr lang="en-US" sz="1800" smtClean="0"/>
              <a:t> briefs are used to influence the courts.</a:t>
            </a:r>
          </a:p>
          <a:p>
            <a:pPr lvl="1" eaLnBrk="1" hangingPunct="1"/>
            <a:r>
              <a:rPr lang="en-US" sz="2000" smtClean="0"/>
              <a:t>Attorneys</a:t>
            </a:r>
          </a:p>
          <a:p>
            <a:pPr lvl="2" eaLnBrk="1" hangingPunct="1"/>
            <a:r>
              <a:rPr lang="en-US" sz="1800" smtClean="0"/>
              <a:t>Legal Services Corporation - lawyers to assist the poor</a:t>
            </a:r>
          </a:p>
          <a:p>
            <a:pPr lvl="2" eaLnBrk="1" hangingPunct="1"/>
            <a:r>
              <a:rPr lang="en-US" sz="1800" smtClean="0"/>
              <a:t>Access to quality lawyers is not equal.</a:t>
            </a:r>
          </a:p>
          <a:p>
            <a:pPr eaLnBrk="1" hangingPunct="1"/>
            <a:r>
              <a:rPr lang="en-US" sz="2400" smtClean="0"/>
              <a:t>The Lower Courts</a:t>
            </a:r>
          </a:p>
          <a:p>
            <a:pPr lvl="1" eaLnBrk="1" hangingPunct="1"/>
            <a:r>
              <a:rPr lang="en-US" sz="2000" smtClean="0"/>
              <a:t>Senatorial Courtesy:</a:t>
            </a:r>
          </a:p>
          <a:p>
            <a:pPr lvl="2" eaLnBrk="1" hangingPunct="1"/>
            <a:r>
              <a:rPr lang="en-US" sz="1800" smtClean="0"/>
              <a:t>Unwritten tradition where a judge is not confirmed if a senator of the president’s party from the state where the nominee will serve opposes the nomination.</a:t>
            </a:r>
          </a:p>
          <a:p>
            <a:pPr lvl="2" eaLnBrk="1" hangingPunct="1"/>
            <a:r>
              <a:rPr lang="en-US" sz="1800" smtClean="0"/>
              <a:t>Has the effect of the president approving the Senate’s choice</a:t>
            </a:r>
          </a:p>
          <a:p>
            <a:pPr lvl="1" eaLnBrk="1" hangingPunct="1"/>
            <a:r>
              <a:rPr lang="en-US" sz="2000" smtClean="0"/>
              <a:t>President has more influence on appellate level</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5"/>
          <p:cNvSpPr>
            <a:spLocks noGrp="1"/>
          </p:cNvSpPr>
          <p:nvPr>
            <p:ph type="ftr" sz="quarter" idx="11"/>
          </p:nvPr>
        </p:nvSpPr>
        <p:spPr>
          <a:noFill/>
        </p:spPr>
        <p:txBody>
          <a:bodyPr/>
          <a:lstStyle/>
          <a:p>
            <a:r>
              <a:rPr lang="en-US"/>
              <a:t>Figure 16.4</a:t>
            </a:r>
          </a:p>
        </p:txBody>
      </p:sp>
      <p:sp>
        <p:nvSpPr>
          <p:cNvPr id="15364" name="Rectangle 2"/>
          <p:cNvSpPr>
            <a:spLocks noGrp="1" noChangeArrowheads="1"/>
          </p:cNvSpPr>
          <p:nvPr>
            <p:ph type="title"/>
          </p:nvPr>
        </p:nvSpPr>
        <p:spPr/>
        <p:txBody>
          <a:bodyPr/>
          <a:lstStyle/>
          <a:p>
            <a:pPr eaLnBrk="1" hangingPunct="1"/>
            <a:r>
              <a:rPr lang="en-US" smtClean="0"/>
              <a:t>The Courts as Policymakers</a:t>
            </a:r>
          </a:p>
        </p:txBody>
      </p:sp>
      <p:sp>
        <p:nvSpPr>
          <p:cNvPr id="15365" name="Rectangle 3"/>
          <p:cNvSpPr>
            <a:spLocks noGrp="1" noChangeArrowheads="1"/>
          </p:cNvSpPr>
          <p:nvPr>
            <p:ph type="body" sz="half" idx="1"/>
          </p:nvPr>
        </p:nvSpPr>
        <p:spPr>
          <a:xfrm>
            <a:off x="457200" y="1600200"/>
            <a:ext cx="8229600" cy="2181225"/>
          </a:xfrm>
        </p:spPr>
        <p:txBody>
          <a:bodyPr/>
          <a:lstStyle/>
          <a:p>
            <a:pPr eaLnBrk="1" hangingPunct="1"/>
            <a:r>
              <a:rPr lang="en-US" sz="2400" smtClean="0"/>
              <a:t>Accepting Cases</a:t>
            </a:r>
          </a:p>
          <a:p>
            <a:pPr lvl="1" eaLnBrk="1" hangingPunct="1"/>
            <a:r>
              <a:rPr lang="en-US" sz="2000" smtClean="0"/>
              <a:t>Use the “</a:t>
            </a:r>
            <a:r>
              <a:rPr lang="en-US" sz="1800" b="1" i="1" smtClean="0">
                <a:solidFill>
                  <a:srgbClr val="0066FF"/>
                </a:solidFill>
              </a:rPr>
              <a:t>rule of four</a:t>
            </a:r>
            <a:r>
              <a:rPr lang="en-US" sz="2000" smtClean="0"/>
              <a:t>” to choose cases.</a:t>
            </a:r>
          </a:p>
          <a:p>
            <a:pPr lvl="1" eaLnBrk="1" hangingPunct="1"/>
            <a:r>
              <a:rPr lang="en-US" sz="2000" smtClean="0"/>
              <a:t>Issues a </a:t>
            </a:r>
            <a:r>
              <a:rPr lang="en-US" sz="1800" b="1" i="1" smtClean="0">
                <a:solidFill>
                  <a:srgbClr val="0066FF"/>
                </a:solidFill>
              </a:rPr>
              <a:t>writ of certiorari</a:t>
            </a:r>
            <a:r>
              <a:rPr lang="en-US" sz="2000" smtClean="0"/>
              <a:t> to call up the case.</a:t>
            </a:r>
          </a:p>
          <a:p>
            <a:pPr lvl="1" eaLnBrk="1" hangingPunct="1"/>
            <a:r>
              <a:rPr lang="en-US" sz="2000" smtClean="0"/>
              <a:t>Very few cases are actually accepted each year.</a:t>
            </a:r>
          </a:p>
        </p:txBody>
      </p:sp>
      <p:pic>
        <p:nvPicPr>
          <p:cNvPr id="7" name="Picture 11"/>
          <p:cNvPicPr>
            <a:picLocks noChangeAspect="1" noChangeArrowheads="1"/>
          </p:cNvPicPr>
          <p:nvPr/>
        </p:nvPicPr>
        <p:blipFill>
          <a:blip r:embed="rId2" cstate="print"/>
          <a:srcRect/>
          <a:stretch>
            <a:fillRect/>
          </a:stretch>
        </p:blipFill>
        <p:spPr bwMode="auto">
          <a:xfrm>
            <a:off x="409517" y="3209922"/>
            <a:ext cx="8298480" cy="34687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The Courts as Policymakers</a:t>
            </a:r>
          </a:p>
        </p:txBody>
      </p:sp>
      <p:sp>
        <p:nvSpPr>
          <p:cNvPr id="81923"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sz="2400" smtClean="0"/>
              <a:t>Making Decisions, continued</a:t>
            </a:r>
          </a:p>
          <a:p>
            <a:pPr lvl="1" eaLnBrk="1" hangingPunct="1">
              <a:lnSpc>
                <a:spcPct val="90000"/>
              </a:lnSpc>
            </a:pPr>
            <a:r>
              <a:rPr lang="en-US" sz="2000" b="1" i="1" smtClean="0">
                <a:solidFill>
                  <a:srgbClr val="0066FF"/>
                </a:solidFill>
              </a:rPr>
              <a:t>Dissenting opinions</a:t>
            </a:r>
            <a:r>
              <a:rPr lang="en-US" sz="2000" smtClean="0"/>
              <a:t> are written by justices who oppose the majority.</a:t>
            </a:r>
          </a:p>
          <a:p>
            <a:pPr lvl="1" eaLnBrk="1" hangingPunct="1">
              <a:lnSpc>
                <a:spcPct val="90000"/>
              </a:lnSpc>
            </a:pPr>
            <a:r>
              <a:rPr lang="en-US" sz="2000" b="1" i="1" smtClean="0">
                <a:solidFill>
                  <a:srgbClr val="0066FF"/>
                </a:solidFill>
              </a:rPr>
              <a:t>Concurring opinions</a:t>
            </a:r>
            <a:r>
              <a:rPr lang="en-US" sz="2000" smtClean="0"/>
              <a:t> are written in support of the majority but stress a different legal basis.</a:t>
            </a:r>
          </a:p>
          <a:p>
            <a:pPr lvl="1" eaLnBrk="1" hangingPunct="1">
              <a:lnSpc>
                <a:spcPct val="90000"/>
              </a:lnSpc>
            </a:pPr>
            <a:r>
              <a:rPr lang="en-US" sz="2000" b="1" i="1" smtClean="0">
                <a:solidFill>
                  <a:srgbClr val="0066FF"/>
                </a:solidFill>
              </a:rPr>
              <a:t>Stare decisis</a:t>
            </a:r>
            <a:r>
              <a:rPr lang="en-US" sz="2000" smtClean="0"/>
              <a:t>: to let the previous decision stand unchanged.</a:t>
            </a:r>
          </a:p>
          <a:p>
            <a:pPr lvl="1" eaLnBrk="1" hangingPunct="1">
              <a:lnSpc>
                <a:spcPct val="90000"/>
              </a:lnSpc>
            </a:pPr>
            <a:r>
              <a:rPr lang="en-US" sz="2000" b="1" i="1" smtClean="0">
                <a:solidFill>
                  <a:srgbClr val="0066FF"/>
                </a:solidFill>
              </a:rPr>
              <a:t>Precedents</a:t>
            </a:r>
            <a:r>
              <a:rPr lang="en-US" sz="2000" smtClean="0"/>
              <a:t>: How similar past cases were decided.</a:t>
            </a:r>
          </a:p>
          <a:p>
            <a:pPr lvl="1" eaLnBrk="1" hangingPunct="1">
              <a:lnSpc>
                <a:spcPct val="90000"/>
              </a:lnSpc>
            </a:pPr>
            <a:r>
              <a:rPr lang="en-US" sz="2000" b="1" i="1" smtClean="0">
                <a:solidFill>
                  <a:srgbClr val="0066FF"/>
                </a:solidFill>
              </a:rPr>
              <a:t>Original Intent</a:t>
            </a:r>
            <a:r>
              <a:rPr lang="en-US" sz="2000" smtClean="0"/>
              <a:t>: The idea that the Constitution should be viewed according to the original intent of the framers.</a:t>
            </a:r>
          </a:p>
          <a:p>
            <a:pPr lvl="1" eaLnBrk="1" hangingPunct="1">
              <a:lnSpc>
                <a:spcPct val="90000"/>
              </a:lnSpc>
            </a:pPr>
            <a:r>
              <a:rPr lang="en-US" sz="2000" b="1" i="1" smtClean="0">
                <a:solidFill>
                  <a:srgbClr val="0066FF"/>
                </a:solidFill>
              </a:rPr>
              <a:t>Judicial activism</a:t>
            </a:r>
            <a:r>
              <a:rPr lang="en-US" sz="2000" smtClean="0"/>
              <a:t>: theory that judges should make bolder policy decisions to alleviate pressing needs, especially for those who are weak politically.</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The Courts as Policymakers</a:t>
            </a:r>
          </a:p>
        </p:txBody>
      </p:sp>
      <p:sp>
        <p:nvSpPr>
          <p:cNvPr id="82947" name="Rectangle 3"/>
          <p:cNvSpPr>
            <a:spLocks noGrp="1" noChangeArrowheads="1"/>
          </p:cNvSpPr>
          <p:nvPr>
            <p:ph type="body" idx="1"/>
          </p:nvPr>
        </p:nvSpPr>
        <p:spPr/>
        <p:txBody>
          <a:bodyPr/>
          <a:lstStyle/>
          <a:p>
            <a:pPr eaLnBrk="1" hangingPunct="1"/>
            <a:r>
              <a:rPr lang="en-US" smtClean="0"/>
              <a:t>Implementing Court Decisions</a:t>
            </a:r>
          </a:p>
          <a:p>
            <a:pPr lvl="1" eaLnBrk="1" hangingPunct="1"/>
            <a:r>
              <a:rPr lang="en-US" smtClean="0"/>
              <a:t>Must rely on others to carry out decisions</a:t>
            </a:r>
          </a:p>
          <a:p>
            <a:pPr lvl="1" eaLnBrk="1" hangingPunct="1"/>
            <a:r>
              <a:rPr lang="en-US" b="1" i="1" smtClean="0">
                <a:solidFill>
                  <a:srgbClr val="0066FF"/>
                </a:solidFill>
              </a:rPr>
              <a:t>Interpreting population</a:t>
            </a:r>
            <a:r>
              <a:rPr lang="en-US" smtClean="0"/>
              <a:t>: understand the decision</a:t>
            </a:r>
          </a:p>
          <a:p>
            <a:pPr lvl="1" eaLnBrk="1" hangingPunct="1"/>
            <a:r>
              <a:rPr lang="en-US" b="1" i="1" smtClean="0">
                <a:solidFill>
                  <a:srgbClr val="0066FF"/>
                </a:solidFill>
              </a:rPr>
              <a:t>Implementing population</a:t>
            </a:r>
            <a:r>
              <a:rPr lang="en-US" smtClean="0"/>
              <a:t>: the people who need to carry out the decision – may be disagreement</a:t>
            </a:r>
          </a:p>
          <a:p>
            <a:pPr lvl="1" eaLnBrk="1" hangingPunct="1"/>
            <a:r>
              <a:rPr lang="en-US" b="1" i="1" smtClean="0">
                <a:solidFill>
                  <a:srgbClr val="0066FF"/>
                </a:solidFill>
              </a:rPr>
              <a:t>Consumer population</a:t>
            </a:r>
            <a:r>
              <a:rPr lang="en-US" smtClean="0"/>
              <a:t>: the people who are affected (or could be) by the decision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The Bill of Rights–</a:t>
            </a:r>
            <a:br>
              <a:rPr lang="en-US" smtClean="0"/>
            </a:br>
            <a:r>
              <a:rPr lang="en-US" smtClean="0"/>
              <a:t>Then and Now</a:t>
            </a:r>
          </a:p>
        </p:txBody>
      </p:sp>
      <p:sp>
        <p:nvSpPr>
          <p:cNvPr id="83971" name="Rectangle 3"/>
          <p:cNvSpPr>
            <a:spLocks noGrp="1" noChangeArrowheads="1"/>
          </p:cNvSpPr>
          <p:nvPr>
            <p:ph type="body" idx="1"/>
          </p:nvPr>
        </p:nvSpPr>
        <p:spPr/>
        <p:txBody>
          <a:bodyPr/>
          <a:lstStyle/>
          <a:p>
            <a:pPr eaLnBrk="1" hangingPunct="1"/>
            <a:r>
              <a:rPr lang="en-US" smtClean="0"/>
              <a:t>Civil Liberties</a:t>
            </a:r>
          </a:p>
          <a:p>
            <a:pPr lvl="1" eaLnBrk="1" hangingPunct="1"/>
            <a:r>
              <a:rPr lang="en-US" smtClean="0"/>
              <a:t>Definition: The legal constitutional protections against the government.</a:t>
            </a:r>
          </a:p>
          <a:p>
            <a:pPr eaLnBrk="1" hangingPunct="1"/>
            <a:r>
              <a:rPr lang="en-US" smtClean="0"/>
              <a:t>The Bill of Rights and the States</a:t>
            </a:r>
          </a:p>
          <a:p>
            <a:pPr lvl="1" eaLnBrk="1" hangingPunct="1"/>
            <a:r>
              <a:rPr lang="en-US" smtClean="0"/>
              <a:t>The Bill of Rights is the first 10 amendments.</a:t>
            </a:r>
          </a:p>
          <a:p>
            <a:pPr lvl="1" eaLnBrk="1" hangingPunct="1"/>
            <a:r>
              <a:rPr lang="en-US" smtClean="0"/>
              <a:t>Written to restrict the national government.</a:t>
            </a:r>
          </a:p>
          <a:p>
            <a:pPr lvl="1" eaLnBrk="1" hangingPunct="1"/>
            <a:r>
              <a:rPr lang="en-US" smtClean="0"/>
              <a:t>Most are “incorporated” into state and local laws.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Theories of U.S. Democracy</a:t>
            </a:r>
          </a:p>
        </p:txBody>
      </p:sp>
      <p:sp>
        <p:nvSpPr>
          <p:cNvPr id="24579" name="Rectangle 3"/>
          <p:cNvSpPr>
            <a:spLocks noGrp="1" noChangeArrowheads="1"/>
          </p:cNvSpPr>
          <p:nvPr>
            <p:ph type="body" idx="1"/>
          </p:nvPr>
        </p:nvSpPr>
        <p:spPr/>
        <p:txBody>
          <a:bodyPr/>
          <a:lstStyle/>
          <a:p>
            <a:pPr eaLnBrk="1" hangingPunct="1">
              <a:lnSpc>
                <a:spcPct val="90000"/>
              </a:lnSpc>
            </a:pPr>
            <a:r>
              <a:rPr lang="en-US" sz="2400" b="1" i="1" smtClean="0">
                <a:solidFill>
                  <a:srgbClr val="0066FF"/>
                </a:solidFill>
              </a:rPr>
              <a:t>Pluralist Theory</a:t>
            </a:r>
          </a:p>
          <a:p>
            <a:pPr lvl="1" eaLnBrk="1" hangingPunct="1">
              <a:lnSpc>
                <a:spcPct val="90000"/>
              </a:lnSpc>
            </a:pPr>
            <a:r>
              <a:rPr lang="en-US" sz="2000" smtClean="0"/>
              <a:t>Competition among groups for preferred policies</a:t>
            </a:r>
          </a:p>
          <a:p>
            <a:pPr lvl="1" eaLnBrk="1" hangingPunct="1">
              <a:lnSpc>
                <a:spcPct val="90000"/>
              </a:lnSpc>
            </a:pPr>
            <a:r>
              <a:rPr lang="en-US" sz="2000" smtClean="0"/>
              <a:t>Groups will work together </a:t>
            </a:r>
          </a:p>
          <a:p>
            <a:pPr lvl="1" eaLnBrk="1" hangingPunct="1">
              <a:lnSpc>
                <a:spcPct val="90000"/>
              </a:lnSpc>
            </a:pPr>
            <a:r>
              <a:rPr lang="en-US" sz="2000" smtClean="0"/>
              <a:t>Public interest will prevail</a:t>
            </a:r>
          </a:p>
          <a:p>
            <a:pPr eaLnBrk="1" hangingPunct="1">
              <a:lnSpc>
                <a:spcPct val="90000"/>
              </a:lnSpc>
            </a:pPr>
            <a:r>
              <a:rPr lang="en-US" sz="2400" b="1" i="1" smtClean="0">
                <a:solidFill>
                  <a:srgbClr val="0066FF"/>
                </a:solidFill>
              </a:rPr>
              <a:t>Elite and Class Theory</a:t>
            </a:r>
          </a:p>
          <a:p>
            <a:pPr lvl="1" eaLnBrk="1" hangingPunct="1">
              <a:lnSpc>
                <a:spcPct val="90000"/>
              </a:lnSpc>
            </a:pPr>
            <a:r>
              <a:rPr lang="en-US" sz="2000" smtClean="0"/>
              <a:t>Societies are divided along class lines and an upper-class elite will rule</a:t>
            </a:r>
          </a:p>
          <a:p>
            <a:pPr lvl="1" eaLnBrk="1" hangingPunct="1">
              <a:lnSpc>
                <a:spcPct val="90000"/>
              </a:lnSpc>
            </a:pPr>
            <a:r>
              <a:rPr lang="en-US" sz="2000" smtClean="0"/>
              <a:t>Not all groups are equal</a:t>
            </a:r>
          </a:p>
          <a:p>
            <a:pPr lvl="1" eaLnBrk="1" hangingPunct="1">
              <a:lnSpc>
                <a:spcPct val="90000"/>
              </a:lnSpc>
            </a:pPr>
            <a:r>
              <a:rPr lang="en-US" sz="2000" smtClean="0"/>
              <a:t>Policies benefit those with money / power</a:t>
            </a:r>
          </a:p>
          <a:p>
            <a:pPr eaLnBrk="1" hangingPunct="1">
              <a:lnSpc>
                <a:spcPct val="90000"/>
              </a:lnSpc>
            </a:pPr>
            <a:r>
              <a:rPr lang="en-US" sz="2400" b="1" i="1" smtClean="0">
                <a:solidFill>
                  <a:srgbClr val="0066FF"/>
                </a:solidFill>
              </a:rPr>
              <a:t>Hyperpluralism</a:t>
            </a:r>
          </a:p>
          <a:p>
            <a:pPr lvl="1" eaLnBrk="1" hangingPunct="1">
              <a:lnSpc>
                <a:spcPct val="90000"/>
              </a:lnSpc>
            </a:pPr>
            <a:r>
              <a:rPr lang="en-US" sz="2000" smtClean="0"/>
              <a:t>Groups are so strong that government is weakened</a:t>
            </a:r>
          </a:p>
          <a:p>
            <a:pPr lvl="1" eaLnBrk="1" hangingPunct="1">
              <a:lnSpc>
                <a:spcPct val="90000"/>
              </a:lnSpc>
            </a:pPr>
            <a:r>
              <a:rPr lang="en-US" sz="2000" smtClean="0"/>
              <a:t>Too many ways for groups to control policy</a:t>
            </a:r>
          </a:p>
          <a:p>
            <a:pPr lvl="1" eaLnBrk="1" hangingPunct="1">
              <a:lnSpc>
                <a:spcPct val="90000"/>
              </a:lnSpc>
            </a:pPr>
            <a:r>
              <a:rPr lang="en-US" sz="2000" smtClean="0"/>
              <a:t>Confusing / contradictory policies</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4000" smtClean="0"/>
              <a:t>The Bill of Rights—Then and Now</a:t>
            </a:r>
          </a:p>
        </p:txBody>
      </p:sp>
      <p:pic>
        <p:nvPicPr>
          <p:cNvPr id="4" name="Picture 9"/>
          <p:cNvPicPr>
            <a:picLocks noChangeAspect="1" noChangeArrowheads="1"/>
          </p:cNvPicPr>
          <p:nvPr/>
        </p:nvPicPr>
        <p:blipFill>
          <a:blip r:embed="rId2" cstate="print"/>
          <a:srcRect t="9619"/>
          <a:stretch>
            <a:fillRect/>
          </a:stretch>
        </p:blipFill>
        <p:spPr bwMode="auto">
          <a:xfrm>
            <a:off x="1395368" y="1460520"/>
            <a:ext cx="6567111" cy="53641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smtClean="0"/>
              <a:t>14th Amendment’s Due Process and</a:t>
            </a:r>
            <a:br>
              <a:rPr lang="en-US" sz="4000" smtClean="0"/>
            </a:br>
            <a:r>
              <a:rPr lang="en-US" sz="4000" smtClean="0"/>
              <a:t>Equal Protection Clauses</a:t>
            </a:r>
          </a:p>
        </p:txBody>
      </p:sp>
      <p:sp>
        <p:nvSpPr>
          <p:cNvPr id="84995" name="Rectangle 3"/>
          <p:cNvSpPr>
            <a:spLocks noGrp="1" noChangeArrowheads="1"/>
          </p:cNvSpPr>
          <p:nvPr>
            <p:ph type="body" idx="1"/>
          </p:nvPr>
        </p:nvSpPr>
        <p:spPr>
          <a:xfrm>
            <a:off x="457200" y="1600200"/>
            <a:ext cx="8686800" cy="5257800"/>
          </a:xfrm>
        </p:spPr>
        <p:txBody>
          <a:bodyPr/>
          <a:lstStyle/>
          <a:p>
            <a:pPr eaLnBrk="1" hangingPunct="1"/>
            <a:r>
              <a:rPr lang="en-US" sz="2400" smtClean="0"/>
              <a:t>“No state shall make or enforce any law which shall abridge the privileges or immunities of the citizens of the US nor shall any state deprive any person of life, liberty, or property without </a:t>
            </a:r>
            <a:r>
              <a:rPr lang="en-US" sz="2400" b="1" i="1" smtClean="0">
                <a:solidFill>
                  <a:srgbClr val="0066FF"/>
                </a:solidFill>
              </a:rPr>
              <a:t>due process</a:t>
            </a:r>
            <a:r>
              <a:rPr lang="en-US" sz="2400" smtClean="0"/>
              <a:t> of law; nor (shall any state) deny any person within its jurisdiction the </a:t>
            </a:r>
            <a:r>
              <a:rPr lang="en-US" sz="2400" b="1" i="1" smtClean="0">
                <a:solidFill>
                  <a:srgbClr val="0066FF"/>
                </a:solidFill>
              </a:rPr>
              <a:t>equal protection</a:t>
            </a:r>
            <a:r>
              <a:rPr lang="en-US" sz="2400" smtClean="0"/>
              <a:t> of the law.”</a:t>
            </a:r>
          </a:p>
          <a:p>
            <a:pPr eaLnBrk="1" hangingPunct="1"/>
            <a:r>
              <a:rPr lang="en-US" sz="2400" b="1" i="1" smtClean="0">
                <a:solidFill>
                  <a:srgbClr val="0066FF"/>
                </a:solidFill>
              </a:rPr>
              <a:t>“Selective” Incorporation</a:t>
            </a:r>
            <a:r>
              <a:rPr lang="en-US" sz="2400" smtClean="0"/>
              <a:t> Theory:  On a case-by-case basis the SCOTUS has nationalized of the Bill of Rights</a:t>
            </a:r>
          </a:p>
          <a:p>
            <a:pPr eaLnBrk="1" hangingPunct="1"/>
            <a:r>
              <a:rPr lang="en-US" sz="2400" smtClean="0"/>
              <a:t>Once an amendment has been incorporated, you are protected from both the federal and the state governments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Freedom of Religion</a:t>
            </a:r>
          </a:p>
        </p:txBody>
      </p:sp>
      <p:sp>
        <p:nvSpPr>
          <p:cNvPr id="86019" name="Rectangle 3"/>
          <p:cNvSpPr>
            <a:spLocks noGrp="1" noChangeArrowheads="1"/>
          </p:cNvSpPr>
          <p:nvPr>
            <p:ph type="body" idx="1"/>
          </p:nvPr>
        </p:nvSpPr>
        <p:spPr/>
        <p:txBody>
          <a:bodyPr/>
          <a:lstStyle/>
          <a:p>
            <a:pPr eaLnBrk="1" hangingPunct="1"/>
            <a:r>
              <a:rPr lang="en-US" smtClean="0"/>
              <a:t>The </a:t>
            </a:r>
            <a:r>
              <a:rPr lang="en-US" b="1" i="1" smtClean="0">
                <a:solidFill>
                  <a:srgbClr val="0066FF"/>
                </a:solidFill>
              </a:rPr>
              <a:t>Establishment Clause</a:t>
            </a:r>
          </a:p>
          <a:p>
            <a:pPr lvl="1" eaLnBrk="1" hangingPunct="1"/>
            <a:r>
              <a:rPr lang="en-US" smtClean="0"/>
              <a:t>“Congress shall make no law respecting the establishment of religion.”</a:t>
            </a:r>
          </a:p>
          <a:p>
            <a:pPr eaLnBrk="1" hangingPunct="1"/>
            <a:r>
              <a:rPr lang="en-US" smtClean="0"/>
              <a:t>The </a:t>
            </a:r>
            <a:r>
              <a:rPr lang="en-US" b="1" i="1" smtClean="0">
                <a:solidFill>
                  <a:srgbClr val="0066FF"/>
                </a:solidFill>
              </a:rPr>
              <a:t>Free Exercise Clause</a:t>
            </a:r>
          </a:p>
          <a:p>
            <a:pPr lvl="1" eaLnBrk="1" hangingPunct="1"/>
            <a:r>
              <a:rPr lang="en-US" smtClean="0"/>
              <a:t>Prohibits government from interfering with the practice of religion</a:t>
            </a:r>
          </a:p>
          <a:p>
            <a:pPr lvl="1" eaLnBrk="1" hangingPunct="1"/>
            <a:r>
              <a:rPr lang="en-US" smtClean="0"/>
              <a:t>Some religious practices may conflict with other rights, and then be denied or punished</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Freedom of Expression</a:t>
            </a:r>
          </a:p>
        </p:txBody>
      </p:sp>
      <p:sp>
        <p:nvSpPr>
          <p:cNvPr id="87043" name="Rectangle 3"/>
          <p:cNvSpPr>
            <a:spLocks noGrp="1" noChangeArrowheads="1"/>
          </p:cNvSpPr>
          <p:nvPr>
            <p:ph type="body" idx="1"/>
          </p:nvPr>
        </p:nvSpPr>
        <p:spPr>
          <a:xfrm>
            <a:off x="395288" y="1600200"/>
            <a:ext cx="8532812" cy="5257800"/>
          </a:xfrm>
        </p:spPr>
        <p:txBody>
          <a:bodyPr/>
          <a:lstStyle/>
          <a:p>
            <a:pPr eaLnBrk="1" hangingPunct="1">
              <a:lnSpc>
                <a:spcPct val="80000"/>
              </a:lnSpc>
            </a:pPr>
            <a:r>
              <a:rPr lang="en-US" sz="1800" b="1" i="1" smtClean="0">
                <a:solidFill>
                  <a:srgbClr val="0066FF"/>
                </a:solidFill>
              </a:rPr>
              <a:t>Prior Restraint</a:t>
            </a:r>
          </a:p>
          <a:p>
            <a:pPr lvl="1" eaLnBrk="1" hangingPunct="1">
              <a:lnSpc>
                <a:spcPct val="80000"/>
              </a:lnSpc>
            </a:pPr>
            <a:r>
              <a:rPr lang="en-US" sz="1600" smtClean="0"/>
              <a:t>Definition: A government preventing material from being published. Censorship.</a:t>
            </a:r>
          </a:p>
          <a:p>
            <a:pPr lvl="1" eaLnBrk="1" hangingPunct="1">
              <a:lnSpc>
                <a:spcPct val="80000"/>
              </a:lnSpc>
            </a:pPr>
            <a:r>
              <a:rPr lang="en-US" sz="1600" smtClean="0"/>
              <a:t>May be permissible during wartime.</a:t>
            </a:r>
          </a:p>
          <a:p>
            <a:pPr lvl="1" eaLnBrk="1" hangingPunct="1">
              <a:lnSpc>
                <a:spcPct val="80000"/>
              </a:lnSpc>
            </a:pPr>
            <a:r>
              <a:rPr lang="en-US" sz="1600" smtClean="0"/>
              <a:t>May be punished </a:t>
            </a:r>
            <a:r>
              <a:rPr lang="en-US" sz="1600" i="1" smtClean="0"/>
              <a:t>after</a:t>
            </a:r>
            <a:r>
              <a:rPr lang="en-US" sz="1600" smtClean="0"/>
              <a:t> something is published.</a:t>
            </a:r>
          </a:p>
          <a:p>
            <a:pPr eaLnBrk="1" hangingPunct="1">
              <a:lnSpc>
                <a:spcPct val="80000"/>
              </a:lnSpc>
            </a:pPr>
            <a:r>
              <a:rPr lang="en-US" sz="1800" b="1" i="1" smtClean="0">
                <a:solidFill>
                  <a:srgbClr val="0066FF"/>
                </a:solidFill>
              </a:rPr>
              <a:t>Free Speech and Public Order</a:t>
            </a:r>
          </a:p>
          <a:p>
            <a:pPr lvl="1" eaLnBrk="1" hangingPunct="1">
              <a:lnSpc>
                <a:spcPct val="80000"/>
              </a:lnSpc>
            </a:pPr>
            <a:r>
              <a:rPr lang="en-US" sz="1600" smtClean="0"/>
              <a:t>Limited if it presents a “clear and present danger”</a:t>
            </a:r>
          </a:p>
          <a:p>
            <a:pPr lvl="1" eaLnBrk="1" hangingPunct="1">
              <a:lnSpc>
                <a:spcPct val="80000"/>
              </a:lnSpc>
            </a:pPr>
            <a:r>
              <a:rPr lang="en-US" sz="1600" smtClean="0"/>
              <a:t>Permissible to advocate the violent overthrow of government in abstract, but not to incite anyone to imminent lawless action</a:t>
            </a:r>
          </a:p>
          <a:p>
            <a:pPr lvl="1" eaLnBrk="1" hangingPunct="1">
              <a:lnSpc>
                <a:spcPct val="80000"/>
              </a:lnSpc>
            </a:pPr>
            <a:r>
              <a:rPr lang="en-US" sz="1600" smtClean="0"/>
              <a:t>Limited if on private property, like a shopping center</a:t>
            </a:r>
          </a:p>
          <a:p>
            <a:pPr eaLnBrk="1" hangingPunct="1">
              <a:lnSpc>
                <a:spcPct val="80000"/>
              </a:lnSpc>
            </a:pPr>
            <a:r>
              <a:rPr lang="en-US" sz="1800" smtClean="0"/>
              <a:t>Free Press and Fair Trials</a:t>
            </a:r>
          </a:p>
          <a:p>
            <a:pPr lvl="1" eaLnBrk="1" hangingPunct="1">
              <a:lnSpc>
                <a:spcPct val="80000"/>
              </a:lnSpc>
            </a:pPr>
            <a:r>
              <a:rPr lang="en-US" sz="1600" smtClean="0"/>
              <a:t>The public has a right to know what happens.</a:t>
            </a:r>
          </a:p>
          <a:p>
            <a:pPr lvl="1" eaLnBrk="1" hangingPunct="1">
              <a:lnSpc>
                <a:spcPct val="80000"/>
              </a:lnSpc>
            </a:pPr>
            <a:r>
              <a:rPr lang="en-US" sz="1600" smtClean="0"/>
              <a:t>The press’ own information may </a:t>
            </a:r>
            <a:r>
              <a:rPr lang="en-US" sz="1600" i="1" smtClean="0"/>
              <a:t>not</a:t>
            </a:r>
            <a:r>
              <a:rPr lang="en-US" sz="1600" smtClean="0"/>
              <a:t> be protected.</a:t>
            </a:r>
          </a:p>
          <a:p>
            <a:pPr lvl="1" eaLnBrk="1" hangingPunct="1">
              <a:lnSpc>
                <a:spcPct val="80000"/>
              </a:lnSpc>
            </a:pPr>
            <a:r>
              <a:rPr lang="en-US" sz="1600" b="1" i="1" smtClean="0">
                <a:solidFill>
                  <a:srgbClr val="0066FF"/>
                </a:solidFill>
              </a:rPr>
              <a:t>Shield laws</a:t>
            </a:r>
          </a:p>
          <a:p>
            <a:pPr eaLnBrk="1" hangingPunct="1">
              <a:lnSpc>
                <a:spcPct val="80000"/>
              </a:lnSpc>
            </a:pPr>
            <a:r>
              <a:rPr lang="en-US" sz="1800" smtClean="0"/>
              <a:t>Obscenity</a:t>
            </a:r>
          </a:p>
          <a:p>
            <a:pPr lvl="1" eaLnBrk="1" hangingPunct="1">
              <a:lnSpc>
                <a:spcPct val="80000"/>
              </a:lnSpc>
            </a:pPr>
            <a:r>
              <a:rPr lang="en-US" sz="1600" smtClean="0"/>
              <a:t>No clear definition on what constitutes obscenity.</a:t>
            </a:r>
          </a:p>
          <a:p>
            <a:pPr lvl="1" eaLnBrk="1" hangingPunct="1">
              <a:lnSpc>
                <a:spcPct val="80000"/>
              </a:lnSpc>
            </a:pPr>
            <a:r>
              <a:rPr lang="en-US" sz="1600" b="1" i="1" smtClean="0">
                <a:solidFill>
                  <a:srgbClr val="0066FF"/>
                </a:solidFill>
              </a:rPr>
              <a:t>Miller v. California</a:t>
            </a:r>
            <a:r>
              <a:rPr lang="en-US" sz="1600" smtClean="0"/>
              <a:t> stated that materials were obscene if the work:</a:t>
            </a:r>
          </a:p>
          <a:p>
            <a:pPr lvl="2" eaLnBrk="1" hangingPunct="1">
              <a:lnSpc>
                <a:spcPct val="80000"/>
              </a:lnSpc>
            </a:pPr>
            <a:r>
              <a:rPr lang="en-US" sz="1400" smtClean="0"/>
              <a:t>appeals “to a prurient interest in sex”</a:t>
            </a:r>
          </a:p>
          <a:p>
            <a:pPr lvl="2" eaLnBrk="1" hangingPunct="1">
              <a:lnSpc>
                <a:spcPct val="80000"/>
              </a:lnSpc>
            </a:pPr>
            <a:r>
              <a:rPr lang="en-US" sz="1400" smtClean="0"/>
              <a:t>showed “patently offensive” sexual conduct</a:t>
            </a:r>
          </a:p>
          <a:p>
            <a:pPr lvl="2" eaLnBrk="1" hangingPunct="1">
              <a:lnSpc>
                <a:spcPct val="80000"/>
              </a:lnSpc>
            </a:pPr>
            <a:r>
              <a:rPr lang="en-US" sz="1400" smtClean="0"/>
              <a:t>lacks “serious literary, artistic, political or scientific value”</a:t>
            </a:r>
          </a:p>
          <a:p>
            <a:pPr lvl="1" eaLnBrk="1" hangingPunct="1">
              <a:lnSpc>
                <a:spcPct val="80000"/>
              </a:lnSpc>
            </a:pPr>
            <a:r>
              <a:rPr lang="en-US" sz="1600" smtClean="0"/>
              <a:t>Local areas make their own decisions on obscenity</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Freedom of Expression</a:t>
            </a:r>
          </a:p>
        </p:txBody>
      </p:sp>
      <p:sp>
        <p:nvSpPr>
          <p:cNvPr id="88067" name="Rectangle 3"/>
          <p:cNvSpPr>
            <a:spLocks noGrp="1" noChangeArrowheads="1"/>
          </p:cNvSpPr>
          <p:nvPr>
            <p:ph type="body" idx="1"/>
          </p:nvPr>
        </p:nvSpPr>
        <p:spPr>
          <a:xfrm>
            <a:off x="358775" y="1412875"/>
            <a:ext cx="8785225" cy="5445125"/>
          </a:xfrm>
        </p:spPr>
        <p:txBody>
          <a:bodyPr/>
          <a:lstStyle/>
          <a:p>
            <a:pPr eaLnBrk="1" hangingPunct="1">
              <a:lnSpc>
                <a:spcPct val="80000"/>
              </a:lnSpc>
            </a:pPr>
            <a:r>
              <a:rPr lang="en-US" sz="1800" b="1" i="1" smtClean="0">
                <a:solidFill>
                  <a:srgbClr val="0066FF"/>
                </a:solidFill>
              </a:rPr>
              <a:t>Libel</a:t>
            </a:r>
            <a:r>
              <a:rPr lang="en-US" sz="1800" smtClean="0"/>
              <a:t> and </a:t>
            </a:r>
            <a:r>
              <a:rPr lang="en-US" sz="1800" b="1" i="1" smtClean="0">
                <a:solidFill>
                  <a:srgbClr val="0066FF"/>
                </a:solidFill>
              </a:rPr>
              <a:t>Slander</a:t>
            </a:r>
          </a:p>
          <a:p>
            <a:pPr lvl="1" eaLnBrk="1" hangingPunct="1">
              <a:lnSpc>
                <a:spcPct val="80000"/>
              </a:lnSpc>
            </a:pPr>
            <a:r>
              <a:rPr lang="en-US" sz="1600" smtClean="0"/>
              <a:t>Libel: The publication of false or malicious statements that damage someone’s reputation.</a:t>
            </a:r>
          </a:p>
          <a:p>
            <a:pPr lvl="1" eaLnBrk="1" hangingPunct="1">
              <a:lnSpc>
                <a:spcPct val="80000"/>
              </a:lnSpc>
            </a:pPr>
            <a:r>
              <a:rPr lang="en-US" sz="1600" smtClean="0"/>
              <a:t>Slander: The same thing, only spoken instead of printed.</a:t>
            </a:r>
          </a:p>
          <a:p>
            <a:pPr lvl="1" eaLnBrk="1" hangingPunct="1">
              <a:lnSpc>
                <a:spcPct val="80000"/>
              </a:lnSpc>
            </a:pPr>
            <a:r>
              <a:rPr lang="en-US" sz="1600" smtClean="0"/>
              <a:t>Different standards for private individuals and public (politicians, celebrities) individuals</a:t>
            </a:r>
          </a:p>
          <a:p>
            <a:pPr lvl="1" eaLnBrk="1" hangingPunct="1">
              <a:lnSpc>
                <a:spcPct val="80000"/>
              </a:lnSpc>
            </a:pPr>
            <a:r>
              <a:rPr lang="en-US" sz="1600" smtClean="0"/>
              <a:t>Difficult to prove</a:t>
            </a:r>
          </a:p>
          <a:p>
            <a:pPr eaLnBrk="1" hangingPunct="1">
              <a:lnSpc>
                <a:spcPct val="80000"/>
              </a:lnSpc>
            </a:pPr>
            <a:r>
              <a:rPr lang="en-US" sz="1800" b="1" i="1" smtClean="0">
                <a:solidFill>
                  <a:srgbClr val="0066FF"/>
                </a:solidFill>
              </a:rPr>
              <a:t>Symbolic Speech</a:t>
            </a:r>
          </a:p>
          <a:p>
            <a:pPr lvl="1" eaLnBrk="1" hangingPunct="1">
              <a:lnSpc>
                <a:spcPct val="80000"/>
              </a:lnSpc>
            </a:pPr>
            <a:r>
              <a:rPr lang="en-US" sz="1600" smtClean="0"/>
              <a:t>Definition: Nonverbal communication, such as burning a flag or wearing an armband.</a:t>
            </a:r>
          </a:p>
          <a:p>
            <a:pPr lvl="1" eaLnBrk="1" hangingPunct="1">
              <a:lnSpc>
                <a:spcPct val="80000"/>
              </a:lnSpc>
            </a:pPr>
            <a:r>
              <a:rPr lang="en-US" sz="1600" smtClean="0"/>
              <a:t>Generally protected along with verbal speech.</a:t>
            </a:r>
          </a:p>
          <a:p>
            <a:pPr eaLnBrk="1" hangingPunct="1">
              <a:lnSpc>
                <a:spcPct val="80000"/>
              </a:lnSpc>
            </a:pPr>
            <a:r>
              <a:rPr lang="en-US" sz="2000" b="1" i="1" smtClean="0">
                <a:solidFill>
                  <a:srgbClr val="0066FF"/>
                </a:solidFill>
              </a:rPr>
              <a:t>Commercial Speech</a:t>
            </a:r>
          </a:p>
          <a:p>
            <a:pPr lvl="1" eaLnBrk="1" hangingPunct="1">
              <a:lnSpc>
                <a:spcPct val="80000"/>
              </a:lnSpc>
            </a:pPr>
            <a:r>
              <a:rPr lang="en-US" sz="1600" smtClean="0"/>
              <a:t>Generally the most restricted and regulated form of speech (</a:t>
            </a:r>
            <a:r>
              <a:rPr lang="en-US" sz="1600" b="1" i="1" smtClean="0">
                <a:solidFill>
                  <a:srgbClr val="0066FF"/>
                </a:solidFill>
              </a:rPr>
              <a:t>FTC</a:t>
            </a:r>
            <a:r>
              <a:rPr lang="en-US" sz="1600" smtClean="0"/>
              <a:t>).</a:t>
            </a:r>
          </a:p>
          <a:p>
            <a:pPr eaLnBrk="1" hangingPunct="1">
              <a:lnSpc>
                <a:spcPct val="80000"/>
              </a:lnSpc>
            </a:pPr>
            <a:r>
              <a:rPr lang="en-US" sz="1800" smtClean="0"/>
              <a:t>Regulation of the Public Airwaves</a:t>
            </a:r>
          </a:p>
          <a:p>
            <a:pPr lvl="1" eaLnBrk="1" hangingPunct="1">
              <a:lnSpc>
                <a:spcPct val="80000"/>
              </a:lnSpc>
            </a:pPr>
            <a:r>
              <a:rPr lang="en-US" sz="1600" smtClean="0"/>
              <a:t>Broadcast stations must follow </a:t>
            </a:r>
            <a:r>
              <a:rPr lang="en-US" sz="1600" b="1" i="1" smtClean="0">
                <a:solidFill>
                  <a:srgbClr val="0066FF"/>
                </a:solidFill>
              </a:rPr>
              <a:t>FCC</a:t>
            </a:r>
            <a:r>
              <a:rPr lang="en-US" sz="1600" smtClean="0"/>
              <a:t> rules.</a:t>
            </a:r>
          </a:p>
          <a:p>
            <a:pPr lvl="1" eaLnBrk="1" hangingPunct="1">
              <a:lnSpc>
                <a:spcPct val="80000"/>
              </a:lnSpc>
            </a:pPr>
            <a:r>
              <a:rPr lang="en-US" sz="1600" smtClean="0"/>
              <a:t>Cable / satellite has blurred the lines.</a:t>
            </a:r>
          </a:p>
          <a:p>
            <a:pPr eaLnBrk="1" hangingPunct="1">
              <a:lnSpc>
                <a:spcPct val="80000"/>
              </a:lnSpc>
            </a:pPr>
            <a:r>
              <a:rPr lang="en-US" sz="1800" smtClean="0"/>
              <a:t>Freedom of Assembly</a:t>
            </a:r>
          </a:p>
          <a:p>
            <a:pPr lvl="1" eaLnBrk="1" hangingPunct="1">
              <a:lnSpc>
                <a:spcPct val="80000"/>
              </a:lnSpc>
            </a:pPr>
            <a:r>
              <a:rPr lang="en-US" sz="1600" b="1" i="1" smtClean="0">
                <a:solidFill>
                  <a:srgbClr val="0066FF"/>
                </a:solidFill>
              </a:rPr>
              <a:t>Right to Assemble</a:t>
            </a:r>
            <a:r>
              <a:rPr lang="en-US" sz="1600" smtClean="0"/>
              <a:t>:  Generally permissible, but must meet reasonable local standards.</a:t>
            </a:r>
          </a:p>
          <a:p>
            <a:pPr lvl="1" eaLnBrk="1" hangingPunct="1">
              <a:lnSpc>
                <a:spcPct val="80000"/>
              </a:lnSpc>
            </a:pPr>
            <a:r>
              <a:rPr lang="en-US" sz="1600" smtClean="0"/>
              <a:t>Balance between freedom to assemble and order in society.</a:t>
            </a:r>
          </a:p>
          <a:p>
            <a:pPr lvl="1" eaLnBrk="1" hangingPunct="1">
              <a:lnSpc>
                <a:spcPct val="80000"/>
              </a:lnSpc>
            </a:pPr>
            <a:r>
              <a:rPr lang="en-US" sz="1600" b="1" i="1" smtClean="0">
                <a:solidFill>
                  <a:srgbClr val="0066FF"/>
                </a:solidFill>
              </a:rPr>
              <a:t>Right to Associate</a:t>
            </a:r>
            <a:r>
              <a:rPr lang="en-US" sz="1600" smtClean="0"/>
              <a:t>:  Freedom to join groups / associations without government interference.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Defendants’ Rights</a:t>
            </a:r>
          </a:p>
        </p:txBody>
      </p:sp>
      <p:sp>
        <p:nvSpPr>
          <p:cNvPr id="89091" name="Rectangle 3"/>
          <p:cNvSpPr>
            <a:spLocks noGrp="1" noChangeArrowheads="1"/>
          </p:cNvSpPr>
          <p:nvPr>
            <p:ph type="body" idx="1"/>
          </p:nvPr>
        </p:nvSpPr>
        <p:spPr>
          <a:xfrm>
            <a:off x="287338" y="1520825"/>
            <a:ext cx="8794750" cy="5184775"/>
          </a:xfrm>
        </p:spPr>
        <p:txBody>
          <a:bodyPr/>
          <a:lstStyle/>
          <a:p>
            <a:pPr eaLnBrk="1" hangingPunct="1">
              <a:lnSpc>
                <a:spcPct val="80000"/>
              </a:lnSpc>
            </a:pPr>
            <a:r>
              <a:rPr lang="en-US" sz="1600" b="1" i="1" smtClean="0">
                <a:solidFill>
                  <a:srgbClr val="0066FF"/>
                </a:solidFill>
              </a:rPr>
              <a:t>Searches and Seizures</a:t>
            </a:r>
          </a:p>
          <a:p>
            <a:pPr lvl="1" eaLnBrk="1" hangingPunct="1">
              <a:lnSpc>
                <a:spcPct val="80000"/>
              </a:lnSpc>
            </a:pPr>
            <a:r>
              <a:rPr lang="en-US" sz="1400" b="1" i="1" smtClean="0">
                <a:solidFill>
                  <a:srgbClr val="0066FF"/>
                </a:solidFill>
              </a:rPr>
              <a:t>Probable Cause</a:t>
            </a:r>
            <a:r>
              <a:rPr lang="en-US" sz="1400" smtClean="0"/>
              <a:t>: The situation occurring when the police have reason to believe that a person should be arrested. </a:t>
            </a:r>
          </a:p>
          <a:p>
            <a:pPr lvl="1" eaLnBrk="1" hangingPunct="1">
              <a:lnSpc>
                <a:spcPct val="80000"/>
              </a:lnSpc>
            </a:pPr>
            <a:r>
              <a:rPr lang="en-US" sz="1400" b="1" i="1" smtClean="0">
                <a:solidFill>
                  <a:srgbClr val="0066FF"/>
                </a:solidFill>
              </a:rPr>
              <a:t>Unreasonable searches and seizures</a:t>
            </a:r>
            <a:r>
              <a:rPr lang="en-US" sz="1400" smtClean="0"/>
              <a:t>: Evidence is obtained in a haphazard or random manner.</a:t>
            </a:r>
          </a:p>
          <a:p>
            <a:pPr lvl="1" eaLnBrk="1" hangingPunct="1">
              <a:lnSpc>
                <a:spcPct val="80000"/>
              </a:lnSpc>
            </a:pPr>
            <a:r>
              <a:rPr lang="en-US" sz="1400" b="1" i="1" smtClean="0">
                <a:solidFill>
                  <a:srgbClr val="0066FF"/>
                </a:solidFill>
              </a:rPr>
              <a:t>Exclusionary Rule</a:t>
            </a:r>
            <a:r>
              <a:rPr lang="en-US" sz="1400" smtClean="0"/>
              <a:t>: The rule that evidence, no matter how incriminating, cannot be introduced into trial if it was not constitutionally obtained.</a:t>
            </a:r>
          </a:p>
          <a:p>
            <a:pPr eaLnBrk="1" hangingPunct="1">
              <a:lnSpc>
                <a:spcPct val="80000"/>
              </a:lnSpc>
            </a:pPr>
            <a:r>
              <a:rPr lang="en-US" sz="1600" b="1" i="1" smtClean="0">
                <a:solidFill>
                  <a:srgbClr val="0066FF"/>
                </a:solidFill>
              </a:rPr>
              <a:t>Self-Incrimination</a:t>
            </a:r>
          </a:p>
          <a:p>
            <a:pPr lvl="1" eaLnBrk="1" hangingPunct="1">
              <a:lnSpc>
                <a:spcPct val="80000"/>
              </a:lnSpc>
            </a:pPr>
            <a:r>
              <a:rPr lang="en-US" sz="1400" smtClean="0"/>
              <a:t>Definition: The situation occurring when an individual accused of a crime is compelled to be a witness against himself or herself in court.</a:t>
            </a:r>
          </a:p>
          <a:p>
            <a:pPr lvl="1" eaLnBrk="1" hangingPunct="1">
              <a:lnSpc>
                <a:spcPct val="80000"/>
              </a:lnSpc>
            </a:pPr>
            <a:r>
              <a:rPr lang="en-US" sz="1400" smtClean="0"/>
              <a:t>Fifth Amendment</a:t>
            </a:r>
          </a:p>
          <a:p>
            <a:pPr lvl="1" eaLnBrk="1" hangingPunct="1">
              <a:lnSpc>
                <a:spcPct val="80000"/>
              </a:lnSpc>
            </a:pPr>
            <a:r>
              <a:rPr lang="en-US" sz="1400" b="1" i="1" smtClean="0">
                <a:solidFill>
                  <a:srgbClr val="0066FF"/>
                </a:solidFill>
              </a:rPr>
              <a:t>Miranda warnings</a:t>
            </a:r>
          </a:p>
          <a:p>
            <a:pPr lvl="1" eaLnBrk="1" hangingPunct="1">
              <a:lnSpc>
                <a:spcPct val="80000"/>
              </a:lnSpc>
            </a:pPr>
            <a:r>
              <a:rPr lang="en-US" sz="1400" smtClean="0"/>
              <a:t>Entrapments may be overturned</a:t>
            </a:r>
          </a:p>
          <a:p>
            <a:pPr eaLnBrk="1" hangingPunct="1">
              <a:lnSpc>
                <a:spcPct val="80000"/>
              </a:lnSpc>
            </a:pPr>
            <a:r>
              <a:rPr lang="en-US" sz="1600" smtClean="0"/>
              <a:t>The </a:t>
            </a:r>
            <a:r>
              <a:rPr lang="en-US" sz="1600" b="1" i="1" smtClean="0">
                <a:solidFill>
                  <a:srgbClr val="0066FF"/>
                </a:solidFill>
              </a:rPr>
              <a:t>Right to Counsel</a:t>
            </a:r>
          </a:p>
          <a:p>
            <a:pPr lvl="1" eaLnBrk="1" hangingPunct="1">
              <a:lnSpc>
                <a:spcPct val="80000"/>
              </a:lnSpc>
            </a:pPr>
            <a:r>
              <a:rPr lang="en-US" sz="1400" b="1" i="1" smtClean="0">
                <a:solidFill>
                  <a:srgbClr val="0066FF"/>
                </a:solidFill>
              </a:rPr>
              <a:t>Gideon v. Wainwrigt</a:t>
            </a:r>
            <a:r>
              <a:rPr lang="en-US" sz="1400" smtClean="0"/>
              <a:t> The state must provide lawyers in most criminal cases.</a:t>
            </a:r>
          </a:p>
          <a:p>
            <a:pPr lvl="1" eaLnBrk="1" hangingPunct="1">
              <a:lnSpc>
                <a:spcPct val="80000"/>
              </a:lnSpc>
            </a:pPr>
            <a:r>
              <a:rPr lang="en-US" sz="1400" smtClean="0"/>
              <a:t>Sixth Amendment</a:t>
            </a:r>
            <a:endParaRPr lang="en-US" sz="1400" b="1" i="1" smtClean="0">
              <a:solidFill>
                <a:srgbClr val="0066FF"/>
              </a:solidFill>
            </a:endParaRPr>
          </a:p>
          <a:p>
            <a:pPr eaLnBrk="1" hangingPunct="1">
              <a:lnSpc>
                <a:spcPct val="80000"/>
              </a:lnSpc>
            </a:pPr>
            <a:r>
              <a:rPr lang="en-US" sz="1600" smtClean="0"/>
              <a:t>Trials</a:t>
            </a:r>
          </a:p>
          <a:p>
            <a:pPr lvl="1" eaLnBrk="1" hangingPunct="1">
              <a:lnSpc>
                <a:spcPct val="80000"/>
              </a:lnSpc>
            </a:pPr>
            <a:r>
              <a:rPr lang="en-US" sz="1400" b="1" i="1" smtClean="0">
                <a:solidFill>
                  <a:srgbClr val="0066FF"/>
                </a:solidFill>
              </a:rPr>
              <a:t>Plea bargaining</a:t>
            </a:r>
            <a:r>
              <a:rPr lang="en-US" sz="1400" smtClean="0"/>
              <a:t>: An actual bargain between the prosecution and defense (which the judge is not required to follow).</a:t>
            </a:r>
          </a:p>
          <a:p>
            <a:pPr lvl="1" eaLnBrk="1" hangingPunct="1">
              <a:lnSpc>
                <a:spcPct val="80000"/>
              </a:lnSpc>
            </a:pPr>
            <a:r>
              <a:rPr lang="en-US" sz="1400" smtClean="0"/>
              <a:t>Juries generally consist of 12 people, but unanimity is not always needed to convict.</a:t>
            </a:r>
          </a:p>
          <a:p>
            <a:pPr eaLnBrk="1" hangingPunct="1">
              <a:lnSpc>
                <a:spcPct val="80000"/>
              </a:lnSpc>
            </a:pPr>
            <a:r>
              <a:rPr lang="en-US" sz="1600" smtClean="0"/>
              <a:t>Cruel and Unusual Punishment</a:t>
            </a:r>
          </a:p>
          <a:p>
            <a:pPr lvl="1" eaLnBrk="1" hangingPunct="1">
              <a:lnSpc>
                <a:spcPct val="80000"/>
              </a:lnSpc>
            </a:pPr>
            <a:r>
              <a:rPr lang="en-US" sz="1400" smtClean="0"/>
              <a:t>The </a:t>
            </a:r>
            <a:r>
              <a:rPr lang="en-US" sz="1400" b="1" i="1" smtClean="0">
                <a:solidFill>
                  <a:srgbClr val="0066FF"/>
                </a:solidFill>
              </a:rPr>
              <a:t>Eighth Amendment</a:t>
            </a:r>
            <a:r>
              <a:rPr lang="en-US" sz="1400" smtClean="0"/>
              <a:t> forbids cruel and unusual punishment.</a:t>
            </a:r>
          </a:p>
          <a:p>
            <a:pPr lvl="1" eaLnBrk="1" hangingPunct="1">
              <a:lnSpc>
                <a:spcPct val="80000"/>
              </a:lnSpc>
            </a:pPr>
            <a:r>
              <a:rPr lang="en-US" sz="1400" smtClean="0"/>
              <a:t>The Death Penalty</a:t>
            </a:r>
          </a:p>
          <a:p>
            <a:pPr lvl="2" eaLnBrk="1" hangingPunct="1">
              <a:lnSpc>
                <a:spcPct val="80000"/>
              </a:lnSpc>
            </a:pPr>
            <a:r>
              <a:rPr lang="en-US" sz="1200" smtClean="0"/>
              <a:t>Varies from state to state</a:t>
            </a:r>
          </a:p>
          <a:p>
            <a:pPr lvl="2" eaLnBrk="1" hangingPunct="1">
              <a:lnSpc>
                <a:spcPct val="80000"/>
              </a:lnSpc>
            </a:pPr>
            <a:r>
              <a:rPr lang="en-US" sz="1200" smtClean="0"/>
              <a:t>Cannot be mandatory</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5"/>
          <p:cNvSpPr>
            <a:spLocks noGrp="1"/>
          </p:cNvSpPr>
          <p:nvPr>
            <p:ph type="ftr" sz="quarter" idx="11"/>
          </p:nvPr>
        </p:nvSpPr>
        <p:spPr>
          <a:noFill/>
        </p:spPr>
        <p:txBody>
          <a:bodyPr/>
          <a:lstStyle/>
          <a:p>
            <a:r>
              <a:rPr lang="en-US"/>
              <a:t>Figure 4.1</a:t>
            </a:r>
          </a:p>
        </p:txBody>
      </p:sp>
      <p:sp>
        <p:nvSpPr>
          <p:cNvPr id="90115" name="Rectangle 2"/>
          <p:cNvSpPr>
            <a:spLocks noGrp="1" noChangeArrowheads="1"/>
          </p:cNvSpPr>
          <p:nvPr>
            <p:ph type="title"/>
          </p:nvPr>
        </p:nvSpPr>
        <p:spPr/>
        <p:txBody>
          <a:bodyPr/>
          <a:lstStyle/>
          <a:p>
            <a:pPr eaLnBrk="1" hangingPunct="1"/>
            <a:r>
              <a:rPr lang="en-US" smtClean="0"/>
              <a:t>The Right to Privacy</a:t>
            </a:r>
          </a:p>
        </p:txBody>
      </p:sp>
      <p:sp>
        <p:nvSpPr>
          <p:cNvPr id="90116" name="Rectangle 6"/>
          <p:cNvSpPr>
            <a:spLocks noGrp="1" noChangeArrowheads="1"/>
          </p:cNvSpPr>
          <p:nvPr>
            <p:ph type="body" sz="half" idx="1"/>
          </p:nvPr>
        </p:nvSpPr>
        <p:spPr>
          <a:xfrm>
            <a:off x="3959225" y="4652963"/>
            <a:ext cx="5184775" cy="2205037"/>
          </a:xfrm>
        </p:spPr>
        <p:txBody>
          <a:bodyPr/>
          <a:lstStyle/>
          <a:p>
            <a:pPr eaLnBrk="1" hangingPunct="1">
              <a:lnSpc>
                <a:spcPct val="90000"/>
              </a:lnSpc>
            </a:pPr>
            <a:r>
              <a:rPr lang="en-US" sz="2000" smtClean="0"/>
              <a:t>Controversy over Abortion</a:t>
            </a:r>
          </a:p>
          <a:p>
            <a:pPr lvl="1" eaLnBrk="1" hangingPunct="1">
              <a:lnSpc>
                <a:spcPct val="90000"/>
              </a:lnSpc>
            </a:pPr>
            <a:r>
              <a:rPr lang="en-US" sz="1800" b="1" i="1" smtClean="0">
                <a:solidFill>
                  <a:srgbClr val="0066FF"/>
                </a:solidFill>
              </a:rPr>
              <a:t>Roe v. Wade</a:t>
            </a:r>
            <a:r>
              <a:rPr lang="en-US" sz="1800" smtClean="0"/>
              <a:t> (1973)</a:t>
            </a:r>
          </a:p>
          <a:p>
            <a:pPr lvl="1" eaLnBrk="1" hangingPunct="1">
              <a:lnSpc>
                <a:spcPct val="90000"/>
              </a:lnSpc>
            </a:pPr>
            <a:r>
              <a:rPr lang="en-US" sz="1800" b="1" i="1" smtClean="0">
                <a:solidFill>
                  <a:srgbClr val="0066FF"/>
                </a:solidFill>
              </a:rPr>
              <a:t>Planned Parenthood v. Casey</a:t>
            </a:r>
            <a:r>
              <a:rPr lang="en-US" sz="1800" i="1" smtClean="0"/>
              <a:t> </a:t>
            </a:r>
            <a:r>
              <a:rPr lang="en-US" sz="1800" smtClean="0"/>
              <a:t>(1992)</a:t>
            </a:r>
          </a:p>
          <a:p>
            <a:pPr lvl="1" eaLnBrk="1" hangingPunct="1">
              <a:lnSpc>
                <a:spcPct val="90000"/>
              </a:lnSpc>
            </a:pPr>
            <a:r>
              <a:rPr lang="en-US" sz="1800" smtClean="0"/>
              <a:t>Protections of those seeking an abortion</a:t>
            </a:r>
          </a:p>
          <a:p>
            <a:pPr lvl="1" eaLnBrk="1" hangingPunct="1">
              <a:lnSpc>
                <a:spcPct val="90000"/>
              </a:lnSpc>
            </a:pPr>
            <a:r>
              <a:rPr lang="en-US" sz="1800" smtClean="0"/>
              <a:t>Rights of protesters</a:t>
            </a:r>
          </a:p>
          <a:p>
            <a:pPr eaLnBrk="1" hangingPunct="1">
              <a:lnSpc>
                <a:spcPct val="90000"/>
              </a:lnSpc>
            </a:pPr>
            <a:endParaRPr lang="en-US" sz="2000" smtClean="0"/>
          </a:p>
        </p:txBody>
      </p:sp>
      <p:sp>
        <p:nvSpPr>
          <p:cNvPr id="90117" name="Rectangle 3"/>
          <p:cNvSpPr>
            <a:spLocks noGrp="1" noChangeArrowheads="1"/>
          </p:cNvSpPr>
          <p:nvPr>
            <p:ph type="body" sz="half" idx="2"/>
          </p:nvPr>
        </p:nvSpPr>
        <p:spPr>
          <a:xfrm>
            <a:off x="287338" y="1692275"/>
            <a:ext cx="4068762" cy="4868863"/>
          </a:xfrm>
        </p:spPr>
        <p:txBody>
          <a:bodyPr/>
          <a:lstStyle/>
          <a:p>
            <a:pPr eaLnBrk="1" hangingPunct="1">
              <a:lnSpc>
                <a:spcPct val="90000"/>
              </a:lnSpc>
            </a:pPr>
            <a:r>
              <a:rPr lang="en-US" sz="2000" smtClean="0"/>
              <a:t>Is There a </a:t>
            </a:r>
            <a:r>
              <a:rPr lang="en-US" sz="2000" b="1" i="1" smtClean="0">
                <a:solidFill>
                  <a:srgbClr val="0066FF"/>
                </a:solidFill>
              </a:rPr>
              <a:t>Right to Privacy</a:t>
            </a:r>
            <a:r>
              <a:rPr lang="en-US" sz="2000" smtClean="0"/>
              <a:t>?</a:t>
            </a:r>
          </a:p>
          <a:p>
            <a:pPr lvl="1" eaLnBrk="1" hangingPunct="1">
              <a:lnSpc>
                <a:spcPct val="90000"/>
              </a:lnSpc>
            </a:pPr>
            <a:r>
              <a:rPr lang="en-US" sz="1800" smtClean="0"/>
              <a:t>Definition: The right to a private personal live free from the intrusion of government.</a:t>
            </a:r>
          </a:p>
          <a:p>
            <a:pPr lvl="1" eaLnBrk="1" hangingPunct="1">
              <a:lnSpc>
                <a:spcPct val="90000"/>
              </a:lnSpc>
            </a:pPr>
            <a:r>
              <a:rPr lang="en-US" sz="1800" smtClean="0"/>
              <a:t>Not explicitly stated in the Constitution</a:t>
            </a:r>
          </a:p>
          <a:p>
            <a:pPr lvl="1" eaLnBrk="1" hangingPunct="1">
              <a:lnSpc>
                <a:spcPct val="90000"/>
              </a:lnSpc>
            </a:pPr>
            <a:r>
              <a:rPr lang="en-US" sz="1800" smtClean="0"/>
              <a:t>Implied by the Fourth Amendment</a:t>
            </a:r>
          </a:p>
          <a:p>
            <a:pPr lvl="1" eaLnBrk="1" hangingPunct="1">
              <a:lnSpc>
                <a:spcPct val="90000"/>
              </a:lnSpc>
            </a:pPr>
            <a:r>
              <a:rPr lang="en-US" sz="1800" b="1" i="1" smtClean="0">
                <a:solidFill>
                  <a:srgbClr val="0066FF"/>
                </a:solidFill>
              </a:rPr>
              <a:t>Griswold v. Connecticut</a:t>
            </a:r>
            <a:r>
              <a:rPr lang="en-US" sz="1800" smtClean="0"/>
              <a:t> (1965)</a:t>
            </a:r>
          </a:p>
          <a:p>
            <a:pPr lvl="1" eaLnBrk="1" hangingPunct="1">
              <a:lnSpc>
                <a:spcPct val="90000"/>
              </a:lnSpc>
            </a:pPr>
            <a:r>
              <a:rPr lang="en-US" sz="1800" smtClean="0"/>
              <a:t>Very debatable</a:t>
            </a:r>
          </a:p>
        </p:txBody>
      </p:sp>
      <p:sp>
        <p:nvSpPr>
          <p:cNvPr id="90119" name="Text Box 4"/>
          <p:cNvSpPr txBox="1">
            <a:spLocks noChangeArrowheads="1"/>
          </p:cNvSpPr>
          <p:nvPr/>
        </p:nvSpPr>
        <p:spPr bwMode="auto">
          <a:xfrm>
            <a:off x="4679950" y="4076700"/>
            <a:ext cx="4175125"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When should abortions be legal?</a:t>
            </a:r>
          </a:p>
        </p:txBody>
      </p:sp>
      <p:pic>
        <p:nvPicPr>
          <p:cNvPr id="8" name="Picture 19"/>
          <p:cNvPicPr>
            <a:picLocks noChangeAspect="1" noChangeArrowheads="1"/>
          </p:cNvPicPr>
          <p:nvPr/>
        </p:nvPicPr>
        <p:blipFill>
          <a:blip r:embed="rId3" cstate="print"/>
          <a:srcRect t="21682"/>
          <a:stretch>
            <a:fillRect/>
          </a:stretch>
        </p:blipFill>
        <p:spPr bwMode="auto">
          <a:xfrm>
            <a:off x="4206869" y="1555143"/>
            <a:ext cx="4929255" cy="25310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Civil Rights</a:t>
            </a:r>
          </a:p>
        </p:txBody>
      </p:sp>
      <p:sp>
        <p:nvSpPr>
          <p:cNvPr id="91139" name="Rectangle 3"/>
          <p:cNvSpPr>
            <a:spLocks noGrp="1" noChangeArrowheads="1"/>
          </p:cNvSpPr>
          <p:nvPr>
            <p:ph type="body" idx="1"/>
          </p:nvPr>
        </p:nvSpPr>
        <p:spPr>
          <a:xfrm>
            <a:off x="457200" y="1600200"/>
            <a:ext cx="8686800" cy="5257800"/>
          </a:xfrm>
        </p:spPr>
        <p:txBody>
          <a:bodyPr/>
          <a:lstStyle/>
          <a:p>
            <a:pPr eaLnBrk="1" hangingPunct="1">
              <a:lnSpc>
                <a:spcPct val="90000"/>
              </a:lnSpc>
            </a:pPr>
            <a:r>
              <a:rPr lang="en-US" smtClean="0"/>
              <a:t>Civil Rights</a:t>
            </a:r>
          </a:p>
          <a:p>
            <a:pPr lvl="1" eaLnBrk="1" hangingPunct="1">
              <a:lnSpc>
                <a:spcPct val="90000"/>
              </a:lnSpc>
            </a:pPr>
            <a:r>
              <a:rPr lang="en-US" smtClean="0"/>
              <a:t>Definition: Policies designed to protect people against arbitrary or discriminatory treatment by government officials or individuals.</a:t>
            </a:r>
          </a:p>
          <a:p>
            <a:pPr eaLnBrk="1" hangingPunct="1">
              <a:lnSpc>
                <a:spcPct val="90000"/>
              </a:lnSpc>
            </a:pPr>
            <a:r>
              <a:rPr lang="en-US" smtClean="0"/>
              <a:t>Racial Discrimination</a:t>
            </a:r>
          </a:p>
          <a:p>
            <a:pPr eaLnBrk="1" hangingPunct="1">
              <a:lnSpc>
                <a:spcPct val="90000"/>
              </a:lnSpc>
            </a:pPr>
            <a:r>
              <a:rPr lang="en-US" smtClean="0"/>
              <a:t>Gender Discrimination</a:t>
            </a:r>
          </a:p>
          <a:p>
            <a:pPr eaLnBrk="1" hangingPunct="1">
              <a:lnSpc>
                <a:spcPct val="90000"/>
              </a:lnSpc>
            </a:pPr>
            <a:r>
              <a:rPr lang="en-US" smtClean="0"/>
              <a:t>Discrimination based on age, disability, sexual orientation and other factors</a:t>
            </a:r>
          </a:p>
          <a:p>
            <a:pPr eaLnBrk="1" hangingPunct="1">
              <a:lnSpc>
                <a:spcPct val="90000"/>
              </a:lnSpc>
            </a:pPr>
            <a:r>
              <a:rPr lang="en-US" smtClean="0"/>
              <a:t>The Constitution and Inequality</a:t>
            </a:r>
          </a:p>
          <a:p>
            <a:pPr lvl="1" eaLnBrk="1" hangingPunct="1">
              <a:lnSpc>
                <a:spcPct val="90000"/>
              </a:lnSpc>
            </a:pPr>
            <a:r>
              <a:rPr lang="en-US" smtClean="0"/>
              <a:t>14</a:t>
            </a:r>
            <a:r>
              <a:rPr lang="en-US" baseline="30000" smtClean="0"/>
              <a:t>th</a:t>
            </a:r>
            <a:r>
              <a:rPr lang="en-US" smtClean="0"/>
              <a:t> Amendment: “…</a:t>
            </a:r>
            <a:r>
              <a:rPr lang="en-US" b="1" i="1" smtClean="0">
                <a:solidFill>
                  <a:srgbClr val="0066FF"/>
                </a:solidFill>
              </a:rPr>
              <a:t>equal protection of the laws</a:t>
            </a:r>
            <a:r>
              <a:rPr lang="en-US" smtClean="0"/>
              <a: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Race, the Constitution, and Public Policy</a:t>
            </a:r>
          </a:p>
        </p:txBody>
      </p:sp>
      <p:sp>
        <p:nvSpPr>
          <p:cNvPr id="92163" name="Rectangle 3"/>
          <p:cNvSpPr>
            <a:spLocks noGrp="1" noChangeArrowheads="1"/>
          </p:cNvSpPr>
          <p:nvPr>
            <p:ph type="body" idx="1"/>
          </p:nvPr>
        </p:nvSpPr>
        <p:spPr>
          <a:xfrm>
            <a:off x="457200" y="1600200"/>
            <a:ext cx="8686800" cy="4997450"/>
          </a:xfrm>
        </p:spPr>
        <p:txBody>
          <a:bodyPr/>
          <a:lstStyle/>
          <a:p>
            <a:pPr eaLnBrk="1" hangingPunct="1">
              <a:lnSpc>
                <a:spcPct val="90000"/>
              </a:lnSpc>
            </a:pPr>
            <a:r>
              <a:rPr lang="en-US" sz="2400" smtClean="0"/>
              <a:t>The Era of Slavery</a:t>
            </a:r>
          </a:p>
          <a:p>
            <a:pPr lvl="1" eaLnBrk="1" hangingPunct="1">
              <a:lnSpc>
                <a:spcPct val="90000"/>
              </a:lnSpc>
            </a:pPr>
            <a:r>
              <a:rPr lang="en-US" sz="2000" b="1" i="1" smtClean="0">
                <a:solidFill>
                  <a:srgbClr val="0066FF"/>
                </a:solidFill>
              </a:rPr>
              <a:t>Dred Scott v. Sandford</a:t>
            </a:r>
            <a:r>
              <a:rPr lang="en-US" sz="2000" smtClean="0"/>
              <a:t> (1857)</a:t>
            </a:r>
          </a:p>
          <a:p>
            <a:pPr lvl="1" eaLnBrk="1" hangingPunct="1">
              <a:lnSpc>
                <a:spcPct val="90000"/>
              </a:lnSpc>
            </a:pPr>
            <a:r>
              <a:rPr lang="en-US" sz="2000" smtClean="0"/>
              <a:t>The Civil War</a:t>
            </a:r>
          </a:p>
          <a:p>
            <a:pPr lvl="1" eaLnBrk="1" hangingPunct="1">
              <a:lnSpc>
                <a:spcPct val="90000"/>
              </a:lnSpc>
            </a:pPr>
            <a:r>
              <a:rPr lang="en-US" sz="2000" smtClean="0"/>
              <a:t>The Thirteenth Amendment</a:t>
            </a:r>
          </a:p>
          <a:p>
            <a:pPr eaLnBrk="1" hangingPunct="1">
              <a:lnSpc>
                <a:spcPct val="90000"/>
              </a:lnSpc>
            </a:pPr>
            <a:r>
              <a:rPr lang="en-US" sz="2400" smtClean="0"/>
              <a:t>The Era of Reconstruction and Resegregation</a:t>
            </a:r>
          </a:p>
          <a:p>
            <a:pPr lvl="1" eaLnBrk="1" hangingPunct="1">
              <a:lnSpc>
                <a:spcPct val="90000"/>
              </a:lnSpc>
            </a:pPr>
            <a:r>
              <a:rPr lang="en-US" sz="2000" b="1" i="1" smtClean="0">
                <a:solidFill>
                  <a:srgbClr val="0066FF"/>
                </a:solidFill>
              </a:rPr>
              <a:t>Jim Crow laws</a:t>
            </a:r>
          </a:p>
          <a:p>
            <a:pPr lvl="1" eaLnBrk="1" hangingPunct="1">
              <a:lnSpc>
                <a:spcPct val="90000"/>
              </a:lnSpc>
            </a:pPr>
            <a:r>
              <a:rPr lang="en-US" sz="2000" b="1" i="1" smtClean="0">
                <a:solidFill>
                  <a:srgbClr val="0066FF"/>
                </a:solidFill>
              </a:rPr>
              <a:t>Plessy v. Ferguson</a:t>
            </a:r>
            <a:r>
              <a:rPr lang="en-US" sz="2000" smtClean="0"/>
              <a:t> (1896)</a:t>
            </a:r>
          </a:p>
          <a:p>
            <a:pPr eaLnBrk="1" hangingPunct="1">
              <a:lnSpc>
                <a:spcPct val="90000"/>
              </a:lnSpc>
            </a:pPr>
            <a:r>
              <a:rPr lang="en-US" sz="2400" smtClean="0"/>
              <a:t>The Era of Civil Rights</a:t>
            </a:r>
          </a:p>
          <a:p>
            <a:pPr lvl="1" eaLnBrk="1" hangingPunct="1">
              <a:lnSpc>
                <a:spcPct val="90000"/>
              </a:lnSpc>
            </a:pPr>
            <a:r>
              <a:rPr lang="en-US" sz="2000" b="1" i="1" smtClean="0">
                <a:solidFill>
                  <a:srgbClr val="0066FF"/>
                </a:solidFill>
              </a:rPr>
              <a:t>Brown v. Board of Education</a:t>
            </a:r>
            <a:r>
              <a:rPr lang="en-US" sz="2000" smtClean="0"/>
              <a:t> (1954)</a:t>
            </a:r>
          </a:p>
          <a:p>
            <a:pPr lvl="1" eaLnBrk="1" hangingPunct="1">
              <a:lnSpc>
                <a:spcPct val="90000"/>
              </a:lnSpc>
            </a:pPr>
            <a:r>
              <a:rPr lang="en-US" sz="2000" smtClean="0"/>
              <a:t>Court ordered integration and busing of students</a:t>
            </a:r>
          </a:p>
          <a:p>
            <a:pPr lvl="1" eaLnBrk="1" hangingPunct="1">
              <a:lnSpc>
                <a:spcPct val="90000"/>
              </a:lnSpc>
            </a:pPr>
            <a:r>
              <a:rPr lang="en-US" sz="2000" b="1" i="1" smtClean="0">
                <a:solidFill>
                  <a:srgbClr val="0066FF"/>
                </a:solidFill>
              </a:rPr>
              <a:t>Civil Rights Act of 1964</a:t>
            </a:r>
          </a:p>
          <a:p>
            <a:pPr lvl="2" eaLnBrk="1" hangingPunct="1">
              <a:lnSpc>
                <a:spcPct val="90000"/>
              </a:lnSpc>
            </a:pPr>
            <a:r>
              <a:rPr lang="en-US" sz="1800" smtClean="0"/>
              <a:t>Made racial discrimination illegal in many areas</a:t>
            </a:r>
          </a:p>
          <a:p>
            <a:pPr lvl="2" eaLnBrk="1" hangingPunct="1">
              <a:lnSpc>
                <a:spcPct val="90000"/>
              </a:lnSpc>
            </a:pPr>
            <a:r>
              <a:rPr lang="en-US" sz="1800" smtClean="0"/>
              <a:t>Created EEOC</a:t>
            </a:r>
          </a:p>
          <a:p>
            <a:pPr lvl="2" eaLnBrk="1" hangingPunct="1">
              <a:lnSpc>
                <a:spcPct val="90000"/>
              </a:lnSpc>
            </a:pPr>
            <a:r>
              <a:rPr lang="en-US" sz="1800" smtClean="0"/>
              <a:t>Strengthened voting right legislation</a:t>
            </a:r>
            <a:endParaRPr lang="en-US" sz="1800" i="1"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Race, the Constitution, and Public Policy</a:t>
            </a:r>
          </a:p>
        </p:txBody>
      </p:sp>
      <p:sp>
        <p:nvSpPr>
          <p:cNvPr id="93187" name="Rectangle 3"/>
          <p:cNvSpPr>
            <a:spLocks noGrp="1" noChangeArrowheads="1"/>
          </p:cNvSpPr>
          <p:nvPr>
            <p:ph type="body" idx="1"/>
          </p:nvPr>
        </p:nvSpPr>
        <p:spPr/>
        <p:txBody>
          <a:bodyPr/>
          <a:lstStyle/>
          <a:p>
            <a:pPr eaLnBrk="1" hangingPunct="1"/>
            <a:r>
              <a:rPr lang="en-US" smtClean="0"/>
              <a:t>Other Minority Groups</a:t>
            </a:r>
          </a:p>
          <a:p>
            <a:pPr lvl="1" eaLnBrk="1" hangingPunct="1"/>
            <a:r>
              <a:rPr lang="en-US" smtClean="0"/>
              <a:t>Native Americans</a:t>
            </a:r>
          </a:p>
          <a:p>
            <a:pPr lvl="2" eaLnBrk="1" hangingPunct="1"/>
            <a:r>
              <a:rPr lang="en-US" b="1" i="1" smtClean="0">
                <a:solidFill>
                  <a:srgbClr val="0066FF"/>
                </a:solidFill>
              </a:rPr>
              <a:t>Santa Clara Pueblo v. Martinez</a:t>
            </a:r>
            <a:r>
              <a:rPr lang="en-US" smtClean="0"/>
              <a:t> (1978)</a:t>
            </a:r>
            <a:endParaRPr lang="en-US" i="1" smtClean="0"/>
          </a:p>
          <a:p>
            <a:pPr lvl="1" eaLnBrk="1" hangingPunct="1"/>
            <a:r>
              <a:rPr lang="en-US" smtClean="0"/>
              <a:t>Hispanic Americans</a:t>
            </a:r>
          </a:p>
          <a:p>
            <a:pPr lvl="2" eaLnBrk="1" hangingPunct="1"/>
            <a:r>
              <a:rPr lang="en-US" smtClean="0"/>
              <a:t>Mexican American Legal Defense and Education Fund</a:t>
            </a:r>
          </a:p>
          <a:p>
            <a:pPr lvl="1" eaLnBrk="1" hangingPunct="1"/>
            <a:r>
              <a:rPr lang="en-US" smtClean="0"/>
              <a:t>Asian Americans</a:t>
            </a:r>
          </a:p>
          <a:p>
            <a:pPr lvl="2" eaLnBrk="1" hangingPunct="1"/>
            <a:r>
              <a:rPr lang="en-US" b="1" i="1" smtClean="0">
                <a:solidFill>
                  <a:srgbClr val="0066FF"/>
                </a:solidFill>
              </a:rPr>
              <a:t>Korematsu v. United States</a:t>
            </a:r>
            <a:r>
              <a:rPr lang="en-US" smtClean="0"/>
              <a:t> (1944)</a:t>
            </a:r>
            <a:endParaRPr lang="en-US" i="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The Origins of the Constitution</a:t>
            </a:r>
          </a:p>
        </p:txBody>
      </p:sp>
      <p:sp>
        <p:nvSpPr>
          <p:cNvPr id="2560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3200" smtClean="0"/>
              <a:t>The English Heritage: The Power of Ideas</a:t>
            </a:r>
          </a:p>
          <a:p>
            <a:pPr lvl="1" eaLnBrk="1" hangingPunct="1">
              <a:lnSpc>
                <a:spcPct val="90000"/>
              </a:lnSpc>
            </a:pPr>
            <a:r>
              <a:rPr lang="en-US" sz="2800" smtClean="0"/>
              <a:t>John Locke’s influence</a:t>
            </a:r>
          </a:p>
          <a:p>
            <a:pPr lvl="2" eaLnBrk="1" hangingPunct="1">
              <a:lnSpc>
                <a:spcPct val="90000"/>
              </a:lnSpc>
            </a:pPr>
            <a:r>
              <a:rPr lang="en-US" sz="2400" b="1" i="1" smtClean="0">
                <a:solidFill>
                  <a:srgbClr val="0066FF"/>
                </a:solidFill>
              </a:rPr>
              <a:t>Natural rights</a:t>
            </a:r>
          </a:p>
          <a:p>
            <a:pPr lvl="2" eaLnBrk="1" hangingPunct="1">
              <a:lnSpc>
                <a:spcPct val="90000"/>
              </a:lnSpc>
            </a:pPr>
            <a:r>
              <a:rPr lang="en-US" sz="2400" b="1" i="1" smtClean="0">
                <a:solidFill>
                  <a:srgbClr val="0066FF"/>
                </a:solidFill>
              </a:rPr>
              <a:t>Consent of the governed</a:t>
            </a:r>
          </a:p>
          <a:p>
            <a:pPr lvl="2" eaLnBrk="1" hangingPunct="1">
              <a:lnSpc>
                <a:spcPct val="90000"/>
              </a:lnSpc>
            </a:pPr>
            <a:r>
              <a:rPr lang="en-US" sz="2400" b="1" i="1" smtClean="0">
                <a:solidFill>
                  <a:srgbClr val="0066FF"/>
                </a:solidFill>
              </a:rPr>
              <a:t>Limited Government</a:t>
            </a:r>
          </a:p>
          <a:p>
            <a:pPr eaLnBrk="1" hangingPunct="1">
              <a:lnSpc>
                <a:spcPct val="90000"/>
              </a:lnSpc>
            </a:pPr>
            <a:r>
              <a:rPr lang="en-US" sz="3200" smtClean="0"/>
              <a:t>The “Conservative” Revolution</a:t>
            </a:r>
          </a:p>
          <a:p>
            <a:pPr lvl="1" eaLnBrk="1" hangingPunct="1">
              <a:lnSpc>
                <a:spcPct val="90000"/>
              </a:lnSpc>
            </a:pPr>
            <a:r>
              <a:rPr lang="en-US" sz="2800" smtClean="0"/>
              <a:t>Restored rights the colonists felt they had lost</a:t>
            </a:r>
          </a:p>
          <a:p>
            <a:pPr lvl="1" eaLnBrk="1" hangingPunct="1">
              <a:lnSpc>
                <a:spcPct val="90000"/>
              </a:lnSpc>
            </a:pPr>
            <a:r>
              <a:rPr lang="en-US" sz="2800" smtClean="0"/>
              <a:t>Not a major change of lifestyles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Women, the Constitution, and Public Policy</a:t>
            </a:r>
          </a:p>
        </p:txBody>
      </p:sp>
      <p:sp>
        <p:nvSpPr>
          <p:cNvPr id="94211" name="Rectangle 3"/>
          <p:cNvSpPr>
            <a:spLocks noGrp="1" noChangeArrowheads="1"/>
          </p:cNvSpPr>
          <p:nvPr>
            <p:ph type="body" idx="1"/>
          </p:nvPr>
        </p:nvSpPr>
        <p:spPr>
          <a:xfrm>
            <a:off x="457200" y="1600200"/>
            <a:ext cx="8686800" cy="5257800"/>
          </a:xfrm>
        </p:spPr>
        <p:txBody>
          <a:bodyPr/>
          <a:lstStyle/>
          <a:p>
            <a:pPr eaLnBrk="1" hangingPunct="1">
              <a:lnSpc>
                <a:spcPct val="90000"/>
              </a:lnSpc>
            </a:pPr>
            <a:r>
              <a:rPr lang="en-US" sz="2400" smtClean="0"/>
              <a:t>The Battle for the Vote</a:t>
            </a:r>
          </a:p>
          <a:p>
            <a:pPr lvl="1" eaLnBrk="1" hangingPunct="1">
              <a:lnSpc>
                <a:spcPct val="90000"/>
              </a:lnSpc>
            </a:pPr>
            <a:r>
              <a:rPr lang="en-US" sz="2000" b="1" i="1" smtClean="0">
                <a:solidFill>
                  <a:srgbClr val="0066FF"/>
                </a:solidFill>
              </a:rPr>
              <a:t>Nineteenth Amendment</a:t>
            </a:r>
            <a:r>
              <a:rPr lang="en-US" sz="2000" smtClean="0"/>
              <a:t>: Extended suffrage to women in 1920.</a:t>
            </a:r>
          </a:p>
          <a:p>
            <a:pPr eaLnBrk="1" hangingPunct="1">
              <a:lnSpc>
                <a:spcPct val="90000"/>
              </a:lnSpc>
            </a:pPr>
            <a:r>
              <a:rPr lang="en-US" sz="2400" smtClean="0"/>
              <a:t>The “Doldrums”: 1920-1960</a:t>
            </a:r>
          </a:p>
          <a:p>
            <a:pPr lvl="1" eaLnBrk="1" hangingPunct="1">
              <a:lnSpc>
                <a:spcPct val="90000"/>
              </a:lnSpc>
            </a:pPr>
            <a:r>
              <a:rPr lang="en-US" sz="2000" smtClean="0"/>
              <a:t>Laws were designed to protect women, and protect men from competition with women.</a:t>
            </a:r>
          </a:p>
          <a:p>
            <a:pPr eaLnBrk="1" hangingPunct="1">
              <a:lnSpc>
                <a:spcPct val="90000"/>
              </a:lnSpc>
            </a:pPr>
            <a:r>
              <a:rPr lang="en-US" sz="2400" smtClean="0"/>
              <a:t>The Second Feminist Wave</a:t>
            </a:r>
          </a:p>
          <a:p>
            <a:pPr lvl="1" eaLnBrk="1" hangingPunct="1">
              <a:lnSpc>
                <a:spcPct val="90000"/>
              </a:lnSpc>
            </a:pPr>
            <a:r>
              <a:rPr lang="en-US" sz="2000" b="1" i="1" smtClean="0">
                <a:solidFill>
                  <a:srgbClr val="0066FF"/>
                </a:solidFill>
              </a:rPr>
              <a:t>Reed v. Reed</a:t>
            </a:r>
            <a:r>
              <a:rPr lang="en-US" sz="2000" smtClean="0"/>
              <a:t> (1971)</a:t>
            </a:r>
          </a:p>
          <a:p>
            <a:pPr lvl="1" eaLnBrk="1" hangingPunct="1">
              <a:lnSpc>
                <a:spcPct val="90000"/>
              </a:lnSpc>
            </a:pPr>
            <a:r>
              <a:rPr lang="en-US" sz="2000" b="1" i="1" smtClean="0">
                <a:solidFill>
                  <a:srgbClr val="0066FF"/>
                </a:solidFill>
              </a:rPr>
              <a:t>Craig v. Boren</a:t>
            </a:r>
            <a:r>
              <a:rPr lang="en-US" sz="2000" smtClean="0"/>
              <a:t> (1976)</a:t>
            </a:r>
          </a:p>
          <a:p>
            <a:pPr lvl="1" eaLnBrk="1" hangingPunct="1">
              <a:lnSpc>
                <a:spcPct val="90000"/>
              </a:lnSpc>
            </a:pPr>
            <a:r>
              <a:rPr lang="en-US" sz="2000" smtClean="0"/>
              <a:t>Draft is not discriminatory</a:t>
            </a:r>
          </a:p>
          <a:p>
            <a:pPr eaLnBrk="1" hangingPunct="1">
              <a:lnSpc>
                <a:spcPct val="90000"/>
              </a:lnSpc>
            </a:pPr>
            <a:r>
              <a:rPr lang="en-US" sz="2400" smtClean="0"/>
              <a:t>Women in the Workplace</a:t>
            </a:r>
          </a:p>
          <a:p>
            <a:pPr eaLnBrk="1" hangingPunct="1">
              <a:lnSpc>
                <a:spcPct val="90000"/>
              </a:lnSpc>
            </a:pPr>
            <a:r>
              <a:rPr lang="en-US" sz="2400" smtClean="0"/>
              <a:t>Wage Discrimination and Comparable Worth</a:t>
            </a:r>
          </a:p>
          <a:p>
            <a:pPr eaLnBrk="1" hangingPunct="1">
              <a:lnSpc>
                <a:spcPct val="90000"/>
              </a:lnSpc>
            </a:pPr>
            <a:r>
              <a:rPr lang="en-US" sz="2400" smtClean="0"/>
              <a:t>Women in the Military</a:t>
            </a:r>
          </a:p>
          <a:p>
            <a:pPr eaLnBrk="1" hangingPunct="1">
              <a:lnSpc>
                <a:spcPct val="90000"/>
              </a:lnSpc>
            </a:pPr>
            <a:r>
              <a:rPr lang="en-US" sz="2400" smtClean="0"/>
              <a:t>Sexual Harassment</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Newly Active Groups Under the Civil Rights Umbrella</a:t>
            </a:r>
          </a:p>
        </p:txBody>
      </p:sp>
      <p:sp>
        <p:nvSpPr>
          <p:cNvPr id="95235" name="Rectangle 3"/>
          <p:cNvSpPr>
            <a:spLocks noGrp="1" noChangeArrowheads="1"/>
          </p:cNvSpPr>
          <p:nvPr>
            <p:ph type="body" idx="1"/>
          </p:nvPr>
        </p:nvSpPr>
        <p:spPr>
          <a:xfrm>
            <a:off x="457200" y="1600200"/>
            <a:ext cx="8399463" cy="4997450"/>
          </a:xfrm>
        </p:spPr>
        <p:txBody>
          <a:bodyPr/>
          <a:lstStyle/>
          <a:p>
            <a:pPr eaLnBrk="1" hangingPunct="1"/>
            <a:r>
              <a:rPr lang="en-US" smtClean="0"/>
              <a:t>Civil Rights and the Graying of America</a:t>
            </a:r>
          </a:p>
          <a:p>
            <a:pPr eaLnBrk="1" hangingPunct="1"/>
            <a:r>
              <a:rPr lang="en-US" smtClean="0"/>
              <a:t>Civil Rights and People With Disabilities</a:t>
            </a:r>
          </a:p>
          <a:p>
            <a:pPr lvl="1" eaLnBrk="1" hangingPunct="1"/>
            <a:r>
              <a:rPr lang="en-US" b="1" i="1" smtClean="0">
                <a:solidFill>
                  <a:srgbClr val="0066FF"/>
                </a:solidFill>
              </a:rPr>
              <a:t>Americans with Disabilities Act of 1990</a:t>
            </a:r>
          </a:p>
          <a:p>
            <a:pPr eaLnBrk="1" hangingPunct="1"/>
            <a:r>
              <a:rPr lang="en-US" smtClean="0"/>
              <a:t>Gay and Lesbian Rights</a:t>
            </a:r>
          </a:p>
          <a:p>
            <a:pPr lvl="1" eaLnBrk="1" hangingPunct="1"/>
            <a:r>
              <a:rPr lang="en-US" b="1" i="1" smtClean="0">
                <a:solidFill>
                  <a:srgbClr val="0066FF"/>
                </a:solidFill>
              </a:rPr>
              <a:t>Bowers v. Hardwick</a:t>
            </a:r>
            <a:r>
              <a:rPr lang="en-US" smtClean="0"/>
              <a:t> (1986) upheld Georgia sodomy law</a:t>
            </a:r>
          </a:p>
          <a:p>
            <a:pPr lvl="1" eaLnBrk="1" hangingPunct="1"/>
            <a:r>
              <a:rPr lang="en-US" b="1" i="1" smtClean="0">
                <a:solidFill>
                  <a:srgbClr val="0066FF"/>
                </a:solidFill>
              </a:rPr>
              <a:t>Lawrence v. Texas</a:t>
            </a:r>
            <a:r>
              <a:rPr lang="en-US" i="1" smtClean="0"/>
              <a:t> </a:t>
            </a:r>
            <a:r>
              <a:rPr lang="en-US" smtClean="0"/>
              <a:t>(2003) overruled it, holding that such laws are unconstitutional</a:t>
            </a:r>
            <a:endParaRPr lang="en-US" i="1" smtClean="0"/>
          </a:p>
          <a:p>
            <a:pPr lvl="1" eaLnBrk="1" hangingPunct="1"/>
            <a:endParaRPr lang="en-US" i="1"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Affirmative Action</a:t>
            </a:r>
          </a:p>
        </p:txBody>
      </p:sp>
      <p:sp>
        <p:nvSpPr>
          <p:cNvPr id="96259" name="Rectangle 3"/>
          <p:cNvSpPr>
            <a:spLocks noGrp="1" noChangeArrowheads="1"/>
          </p:cNvSpPr>
          <p:nvPr>
            <p:ph type="body" idx="1"/>
          </p:nvPr>
        </p:nvSpPr>
        <p:spPr>
          <a:xfrm>
            <a:off x="457200" y="1484313"/>
            <a:ext cx="8686800" cy="4997450"/>
          </a:xfrm>
        </p:spPr>
        <p:txBody>
          <a:bodyPr/>
          <a:lstStyle/>
          <a:p>
            <a:pPr eaLnBrk="1" hangingPunct="1">
              <a:lnSpc>
                <a:spcPct val="90000"/>
              </a:lnSpc>
            </a:pPr>
            <a:r>
              <a:rPr lang="en-US" sz="2400" smtClean="0"/>
              <a:t>Definition:</a:t>
            </a:r>
          </a:p>
          <a:p>
            <a:pPr lvl="1" eaLnBrk="1" hangingPunct="1">
              <a:lnSpc>
                <a:spcPct val="90000"/>
              </a:lnSpc>
            </a:pPr>
            <a:r>
              <a:rPr lang="en-US" sz="2000" smtClean="0"/>
              <a:t>A policy designed to give special attention to or compensatory treatment of members of some previously disadvantaged group.</a:t>
            </a:r>
          </a:p>
          <a:p>
            <a:pPr eaLnBrk="1" hangingPunct="1">
              <a:lnSpc>
                <a:spcPct val="90000"/>
              </a:lnSpc>
            </a:pPr>
            <a:r>
              <a:rPr lang="en-US" sz="2400" smtClean="0"/>
              <a:t>A move towards equal results?</a:t>
            </a:r>
          </a:p>
          <a:p>
            <a:pPr eaLnBrk="1" hangingPunct="1">
              <a:lnSpc>
                <a:spcPct val="90000"/>
              </a:lnSpc>
            </a:pPr>
            <a:r>
              <a:rPr lang="en-US" sz="2400" b="1" i="1" smtClean="0">
                <a:solidFill>
                  <a:srgbClr val="0066FF"/>
                </a:solidFill>
              </a:rPr>
              <a:t>Regents of the University of California v. Bakke</a:t>
            </a:r>
            <a:r>
              <a:rPr lang="en-US" sz="2400" i="1" smtClean="0"/>
              <a:t> </a:t>
            </a:r>
            <a:r>
              <a:rPr lang="en-US" sz="2400" smtClean="0"/>
              <a:t>(1978)</a:t>
            </a:r>
          </a:p>
          <a:p>
            <a:pPr lvl="1" eaLnBrk="1" hangingPunct="1">
              <a:lnSpc>
                <a:spcPct val="90000"/>
              </a:lnSpc>
            </a:pPr>
            <a:r>
              <a:rPr lang="en-US" sz="2000" smtClean="0"/>
              <a:t>barred quotas</a:t>
            </a:r>
          </a:p>
          <a:p>
            <a:pPr eaLnBrk="1" hangingPunct="1">
              <a:lnSpc>
                <a:spcPct val="90000"/>
              </a:lnSpc>
            </a:pPr>
            <a:r>
              <a:rPr lang="en-US" sz="2400" b="1" i="1" smtClean="0">
                <a:solidFill>
                  <a:srgbClr val="0066FF"/>
                </a:solidFill>
              </a:rPr>
              <a:t>Adarand Constructors v. Pena</a:t>
            </a:r>
            <a:r>
              <a:rPr lang="en-US" sz="2400" smtClean="0"/>
              <a:t> (1995)</a:t>
            </a:r>
          </a:p>
          <a:p>
            <a:pPr lvl="1" eaLnBrk="1" hangingPunct="1">
              <a:lnSpc>
                <a:spcPct val="90000"/>
              </a:lnSpc>
            </a:pPr>
            <a:r>
              <a:rPr lang="en-US" sz="2000" smtClean="0"/>
              <a:t>standard of “strict scrutiny," (narrowly tailored)</a:t>
            </a:r>
          </a:p>
          <a:p>
            <a:pPr eaLnBrk="1" hangingPunct="1">
              <a:lnSpc>
                <a:spcPct val="90000"/>
              </a:lnSpc>
            </a:pPr>
            <a:r>
              <a:rPr lang="en-US" sz="2400" b="1" i="1" smtClean="0">
                <a:solidFill>
                  <a:srgbClr val="0066FF"/>
                </a:solidFill>
              </a:rPr>
              <a:t>Gratz v. Bollinger</a:t>
            </a:r>
            <a:r>
              <a:rPr lang="en-US" sz="2400" smtClean="0"/>
              <a:t> (2003)</a:t>
            </a:r>
          </a:p>
          <a:p>
            <a:pPr lvl="1" eaLnBrk="1" hangingPunct="1">
              <a:lnSpc>
                <a:spcPct val="90000"/>
              </a:lnSpc>
            </a:pPr>
            <a:r>
              <a:rPr lang="en-US" sz="2000" smtClean="0"/>
              <a:t>Struck down point system</a:t>
            </a:r>
          </a:p>
          <a:p>
            <a:pPr eaLnBrk="1" hangingPunct="1">
              <a:lnSpc>
                <a:spcPct val="90000"/>
              </a:lnSpc>
            </a:pPr>
            <a:r>
              <a:rPr lang="en-US" sz="2400" b="1" i="1" smtClean="0">
                <a:solidFill>
                  <a:srgbClr val="0066FF"/>
                </a:solidFill>
              </a:rPr>
              <a:t>Grutter v. Bollinger</a:t>
            </a:r>
            <a:r>
              <a:rPr lang="en-US" sz="2400" smtClean="0"/>
              <a:t> (2003)</a:t>
            </a:r>
          </a:p>
          <a:p>
            <a:pPr lvl="1" eaLnBrk="1" hangingPunct="1">
              <a:lnSpc>
                <a:spcPct val="90000"/>
              </a:lnSpc>
            </a:pPr>
            <a:r>
              <a:rPr lang="en-US" sz="2000" smtClean="0"/>
              <a:t>upheld law school affirmative action</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Unit 6:  Public policy (5-15%) </a:t>
            </a:r>
          </a:p>
        </p:txBody>
      </p:sp>
      <p:sp>
        <p:nvSpPr>
          <p:cNvPr id="97283" name="Rectangle 3"/>
          <p:cNvSpPr>
            <a:spLocks noGrp="1" noChangeArrowheads="1"/>
          </p:cNvSpPr>
          <p:nvPr>
            <p:ph type="body" idx="1"/>
          </p:nvPr>
        </p:nvSpPr>
        <p:spPr>
          <a:xfrm>
            <a:off x="457200" y="1484313"/>
            <a:ext cx="8470900" cy="5257800"/>
          </a:xfrm>
        </p:spPr>
        <p:txBody>
          <a:bodyPr/>
          <a:lstStyle/>
          <a:p>
            <a:pPr marL="533400" indent="-533400" eaLnBrk="1" hangingPunct="1">
              <a:lnSpc>
                <a:spcPct val="80000"/>
              </a:lnSpc>
            </a:pPr>
            <a:r>
              <a:rPr lang="en-US" smtClean="0"/>
              <a:t>Policy making in a federal system </a:t>
            </a:r>
          </a:p>
          <a:p>
            <a:pPr marL="533400" indent="-533400" eaLnBrk="1" hangingPunct="1">
              <a:lnSpc>
                <a:spcPct val="80000"/>
              </a:lnSpc>
            </a:pPr>
            <a:r>
              <a:rPr lang="en-US" smtClean="0"/>
              <a:t>The formation of policy agenda </a:t>
            </a:r>
          </a:p>
          <a:p>
            <a:pPr marL="533400" indent="-533400" eaLnBrk="1" hangingPunct="1">
              <a:lnSpc>
                <a:spcPct val="80000"/>
              </a:lnSpc>
            </a:pPr>
            <a:r>
              <a:rPr lang="en-US" smtClean="0"/>
              <a:t>The role of institutions in the enactment of policy </a:t>
            </a:r>
          </a:p>
          <a:p>
            <a:pPr marL="533400" indent="-533400" eaLnBrk="1" hangingPunct="1">
              <a:lnSpc>
                <a:spcPct val="80000"/>
              </a:lnSpc>
            </a:pPr>
            <a:r>
              <a:rPr lang="en-US" smtClean="0"/>
              <a:t>The role of the bureaucracy and the courts in policy implementation and interpretation </a:t>
            </a:r>
          </a:p>
          <a:p>
            <a:pPr marL="533400" indent="-533400" eaLnBrk="1" hangingPunct="1">
              <a:lnSpc>
                <a:spcPct val="80000"/>
              </a:lnSpc>
            </a:pPr>
            <a:r>
              <a:rPr lang="en-US" smtClean="0"/>
              <a:t>Linkages between policy processes and the following: </a:t>
            </a:r>
          </a:p>
          <a:p>
            <a:pPr marL="914400" lvl="1" indent="-457200" eaLnBrk="1" hangingPunct="1">
              <a:lnSpc>
                <a:spcPct val="80000"/>
              </a:lnSpc>
            </a:pPr>
            <a:r>
              <a:rPr lang="en-US" smtClean="0"/>
              <a:t>Political institutions and federalism </a:t>
            </a:r>
          </a:p>
          <a:p>
            <a:pPr marL="914400" lvl="1" indent="-457200" eaLnBrk="1" hangingPunct="1">
              <a:lnSpc>
                <a:spcPct val="80000"/>
              </a:lnSpc>
            </a:pPr>
            <a:r>
              <a:rPr lang="en-US" smtClean="0"/>
              <a:t>Political parties </a:t>
            </a:r>
          </a:p>
          <a:p>
            <a:pPr marL="914400" lvl="1" indent="-457200" eaLnBrk="1" hangingPunct="1">
              <a:lnSpc>
                <a:spcPct val="80000"/>
              </a:lnSpc>
            </a:pPr>
            <a:r>
              <a:rPr lang="en-US" smtClean="0"/>
              <a:t>Interest groups </a:t>
            </a:r>
          </a:p>
          <a:p>
            <a:pPr marL="914400" lvl="1" indent="-457200" eaLnBrk="1" hangingPunct="1">
              <a:lnSpc>
                <a:spcPct val="80000"/>
              </a:lnSpc>
            </a:pPr>
            <a:r>
              <a:rPr lang="en-US" smtClean="0"/>
              <a:t>Public opinion </a:t>
            </a:r>
          </a:p>
          <a:p>
            <a:pPr marL="914400" lvl="1" indent="-457200" eaLnBrk="1" hangingPunct="1">
              <a:lnSpc>
                <a:spcPct val="80000"/>
              </a:lnSpc>
            </a:pPr>
            <a:r>
              <a:rPr lang="en-US" smtClean="0"/>
              <a:t>Elections</a:t>
            </a:r>
            <a:r>
              <a:rPr lang="en-US" sz="2800" smtClean="0"/>
              <a:t>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smtClean="0"/>
              <a:t>Government, Politics, and the Economy</a:t>
            </a:r>
          </a:p>
        </p:txBody>
      </p:sp>
      <p:sp>
        <p:nvSpPr>
          <p:cNvPr id="98307" name="Rectangle 3"/>
          <p:cNvSpPr>
            <a:spLocks noGrp="1" noChangeArrowheads="1"/>
          </p:cNvSpPr>
          <p:nvPr>
            <p:ph type="body" idx="1"/>
          </p:nvPr>
        </p:nvSpPr>
        <p:spPr>
          <a:xfrm>
            <a:off x="395288" y="1600200"/>
            <a:ext cx="8291512" cy="5257800"/>
          </a:xfrm>
        </p:spPr>
        <p:txBody>
          <a:bodyPr/>
          <a:lstStyle/>
          <a:p>
            <a:pPr eaLnBrk="1" hangingPunct="1">
              <a:lnSpc>
                <a:spcPct val="80000"/>
              </a:lnSpc>
            </a:pPr>
            <a:r>
              <a:rPr lang="en-US" sz="2400" smtClean="0"/>
              <a:t>Economic Policy at Work: An Illustration</a:t>
            </a:r>
          </a:p>
          <a:p>
            <a:pPr lvl="1" eaLnBrk="1" hangingPunct="1">
              <a:lnSpc>
                <a:spcPct val="80000"/>
              </a:lnSpc>
            </a:pPr>
            <a:r>
              <a:rPr lang="en-US" sz="2000" smtClean="0"/>
              <a:t>Wal-Mart is the world’s largest company.</a:t>
            </a:r>
          </a:p>
          <a:p>
            <a:pPr lvl="1" eaLnBrk="1" hangingPunct="1">
              <a:lnSpc>
                <a:spcPct val="80000"/>
              </a:lnSpc>
            </a:pPr>
            <a:r>
              <a:rPr lang="en-US" sz="2000" smtClean="0"/>
              <a:t>Government Regulation and Business Practices</a:t>
            </a:r>
          </a:p>
          <a:p>
            <a:pPr lvl="2" eaLnBrk="1" hangingPunct="1">
              <a:lnSpc>
                <a:spcPct val="80000"/>
              </a:lnSpc>
            </a:pPr>
            <a:r>
              <a:rPr lang="en-US" sz="1600" b="1" i="1" smtClean="0">
                <a:solidFill>
                  <a:srgbClr val="0066FF"/>
                </a:solidFill>
              </a:rPr>
              <a:t>Securities and Exchange Commission</a:t>
            </a:r>
            <a:r>
              <a:rPr lang="en-US" sz="1800" smtClean="0"/>
              <a:t> regulates stock fraud.</a:t>
            </a:r>
          </a:p>
          <a:p>
            <a:pPr lvl="2" eaLnBrk="1" hangingPunct="1">
              <a:lnSpc>
                <a:spcPct val="80000"/>
              </a:lnSpc>
            </a:pPr>
            <a:r>
              <a:rPr lang="en-US" sz="1600" b="1" i="1" smtClean="0">
                <a:solidFill>
                  <a:srgbClr val="0066FF"/>
                </a:solidFill>
              </a:rPr>
              <a:t>Minimum wage</a:t>
            </a:r>
            <a:r>
              <a:rPr lang="en-US" sz="1800" smtClean="0"/>
              <a:t>: The legal minimum hourly wage for large employers.</a:t>
            </a:r>
          </a:p>
          <a:p>
            <a:pPr lvl="2" eaLnBrk="1" hangingPunct="1">
              <a:lnSpc>
                <a:spcPct val="80000"/>
              </a:lnSpc>
            </a:pPr>
            <a:r>
              <a:rPr lang="en-US" sz="1800" smtClean="0"/>
              <a:t>Labor union: An organization of workers intended to engage in collective bargaining.</a:t>
            </a:r>
          </a:p>
          <a:p>
            <a:pPr lvl="2" eaLnBrk="1" hangingPunct="1">
              <a:lnSpc>
                <a:spcPct val="80000"/>
              </a:lnSpc>
            </a:pPr>
            <a:r>
              <a:rPr lang="en-US" sz="1800" smtClean="0"/>
              <a:t>Collective bargaining: Negotiations between labor unions and management to determine pay and working conditions.</a:t>
            </a:r>
          </a:p>
          <a:p>
            <a:pPr eaLnBrk="1" hangingPunct="1">
              <a:lnSpc>
                <a:spcPct val="80000"/>
              </a:lnSpc>
            </a:pPr>
            <a:r>
              <a:rPr lang="en-US" sz="2400" smtClean="0"/>
              <a:t>Two Major Worries: Unemployment and Inflation</a:t>
            </a:r>
          </a:p>
          <a:p>
            <a:pPr lvl="1" eaLnBrk="1" hangingPunct="1">
              <a:lnSpc>
                <a:spcPct val="80000"/>
              </a:lnSpc>
            </a:pPr>
            <a:r>
              <a:rPr lang="en-US" sz="2000" b="1" i="1" smtClean="0">
                <a:solidFill>
                  <a:srgbClr val="0066FF"/>
                </a:solidFill>
              </a:rPr>
              <a:t>Unemployment rate</a:t>
            </a:r>
            <a:r>
              <a:rPr lang="en-US" sz="2000" smtClean="0"/>
              <a:t>: Measured by the BLS, the proportion of the labor force actively seeking work, but unable to find jobs.</a:t>
            </a:r>
          </a:p>
          <a:p>
            <a:pPr lvl="1" eaLnBrk="1" hangingPunct="1">
              <a:lnSpc>
                <a:spcPct val="80000"/>
              </a:lnSpc>
            </a:pPr>
            <a:r>
              <a:rPr lang="en-US" sz="2000" b="1" i="1" smtClean="0">
                <a:solidFill>
                  <a:srgbClr val="0066FF"/>
                </a:solidFill>
              </a:rPr>
              <a:t>Inflation</a:t>
            </a:r>
            <a:r>
              <a:rPr lang="en-US" sz="2000" smtClean="0"/>
              <a:t>: The rise in prices for consumer goods.</a:t>
            </a:r>
          </a:p>
          <a:p>
            <a:pPr lvl="1" eaLnBrk="1" hangingPunct="1">
              <a:lnSpc>
                <a:spcPct val="80000"/>
              </a:lnSpc>
            </a:pPr>
            <a:r>
              <a:rPr lang="en-US" sz="2000" b="1" i="1" smtClean="0">
                <a:solidFill>
                  <a:srgbClr val="0066FF"/>
                </a:solidFill>
              </a:rPr>
              <a:t>Consumer Price Index</a:t>
            </a:r>
            <a:r>
              <a:rPr lang="en-US" sz="2000" smtClean="0"/>
              <a:t>: The key measure of inflation that relates the rise in prices over time.</a:t>
            </a:r>
          </a:p>
          <a:p>
            <a:pPr eaLnBrk="1" hangingPunct="1">
              <a:lnSpc>
                <a:spcPct val="80000"/>
              </a:lnSpc>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Policies for Controlling the Economy</a:t>
            </a:r>
          </a:p>
        </p:txBody>
      </p:sp>
      <p:sp>
        <p:nvSpPr>
          <p:cNvPr id="99331" name="Rectangle 3"/>
          <p:cNvSpPr>
            <a:spLocks noGrp="1" noChangeArrowheads="1"/>
          </p:cNvSpPr>
          <p:nvPr>
            <p:ph type="body" idx="1"/>
          </p:nvPr>
        </p:nvSpPr>
        <p:spPr>
          <a:xfrm>
            <a:off x="457200" y="1520825"/>
            <a:ext cx="8686800" cy="5257800"/>
          </a:xfrm>
        </p:spPr>
        <p:txBody>
          <a:bodyPr/>
          <a:lstStyle/>
          <a:p>
            <a:pPr eaLnBrk="1" hangingPunct="1">
              <a:lnSpc>
                <a:spcPct val="80000"/>
              </a:lnSpc>
            </a:pPr>
            <a:r>
              <a:rPr lang="en-US" sz="1800" smtClean="0"/>
              <a:t>Monetary Policy and “the Fed” (</a:t>
            </a:r>
            <a:r>
              <a:rPr lang="en-US" sz="1800" b="1" i="1" smtClean="0">
                <a:solidFill>
                  <a:srgbClr val="0066FF"/>
                </a:solidFill>
              </a:rPr>
              <a:t>Federal Reserve Board</a:t>
            </a:r>
            <a:r>
              <a:rPr lang="en-US" sz="1800" smtClean="0"/>
              <a:t>)</a:t>
            </a:r>
          </a:p>
          <a:p>
            <a:pPr lvl="1" eaLnBrk="1" hangingPunct="1">
              <a:lnSpc>
                <a:spcPct val="80000"/>
              </a:lnSpc>
            </a:pPr>
            <a:r>
              <a:rPr lang="en-US" sz="1600" smtClean="0"/>
              <a:t>The manipulation of the supply of money in private hands – too much cash and credit produces inflation.</a:t>
            </a:r>
          </a:p>
          <a:p>
            <a:pPr lvl="1" eaLnBrk="1" hangingPunct="1">
              <a:lnSpc>
                <a:spcPct val="80000"/>
              </a:lnSpc>
            </a:pPr>
            <a:r>
              <a:rPr lang="en-US" sz="1600" smtClean="0"/>
              <a:t>Money supply affects the rate of interest paid.</a:t>
            </a:r>
          </a:p>
          <a:p>
            <a:pPr lvl="1" eaLnBrk="1" hangingPunct="1">
              <a:lnSpc>
                <a:spcPct val="80000"/>
              </a:lnSpc>
            </a:pPr>
            <a:r>
              <a:rPr lang="en-US" sz="1600" smtClean="0"/>
              <a:t>Main policymaker is the Board of Governors of the Federal Reserve System – the “Fed.”</a:t>
            </a:r>
          </a:p>
          <a:p>
            <a:pPr lvl="1" eaLnBrk="1" hangingPunct="1">
              <a:lnSpc>
                <a:spcPct val="80000"/>
              </a:lnSpc>
            </a:pPr>
            <a:r>
              <a:rPr lang="en-US" sz="1600" smtClean="0"/>
              <a:t>The Feds instruments to influence the supply of money in circulation:</a:t>
            </a:r>
          </a:p>
          <a:p>
            <a:pPr lvl="2" eaLnBrk="1" hangingPunct="1">
              <a:lnSpc>
                <a:spcPct val="80000"/>
              </a:lnSpc>
            </a:pPr>
            <a:r>
              <a:rPr lang="en-US" sz="1400" smtClean="0"/>
              <a:t>Sets the federal funds rate</a:t>
            </a:r>
          </a:p>
          <a:p>
            <a:pPr lvl="2" eaLnBrk="1" hangingPunct="1">
              <a:lnSpc>
                <a:spcPct val="80000"/>
              </a:lnSpc>
            </a:pPr>
            <a:r>
              <a:rPr lang="en-US" sz="1400" smtClean="0"/>
              <a:t>Buys and sells government bonds</a:t>
            </a:r>
          </a:p>
          <a:p>
            <a:pPr lvl="1" eaLnBrk="1" hangingPunct="1">
              <a:lnSpc>
                <a:spcPct val="80000"/>
              </a:lnSpc>
            </a:pPr>
            <a:r>
              <a:rPr lang="en-US" sz="1600" smtClean="0"/>
              <a:t>Through the use of these actions, the Fed can affect the economy.</a:t>
            </a:r>
          </a:p>
          <a:p>
            <a:pPr eaLnBrk="1" hangingPunct="1">
              <a:lnSpc>
                <a:spcPct val="80000"/>
              </a:lnSpc>
            </a:pPr>
            <a:r>
              <a:rPr lang="en-US" sz="1800" smtClean="0"/>
              <a:t>Business and Public Policy</a:t>
            </a:r>
          </a:p>
          <a:p>
            <a:pPr lvl="1" eaLnBrk="1" hangingPunct="1">
              <a:lnSpc>
                <a:spcPct val="80000"/>
              </a:lnSpc>
            </a:pPr>
            <a:r>
              <a:rPr lang="en-US" sz="1600" smtClean="0"/>
              <a:t>Corporate Corruption and Concentration</a:t>
            </a:r>
          </a:p>
          <a:p>
            <a:pPr lvl="2" eaLnBrk="1" hangingPunct="1">
              <a:lnSpc>
                <a:spcPct val="80000"/>
              </a:lnSpc>
            </a:pPr>
            <a:r>
              <a:rPr lang="en-US" sz="1400" smtClean="0"/>
              <a:t>Increased incidence of bankruptcy and scandals.</a:t>
            </a:r>
          </a:p>
          <a:p>
            <a:pPr lvl="2" eaLnBrk="1" hangingPunct="1">
              <a:lnSpc>
                <a:spcPct val="80000"/>
              </a:lnSpc>
            </a:pPr>
            <a:r>
              <a:rPr lang="en-US" sz="1400" smtClean="0"/>
              <a:t>Increased number of corporate mergers</a:t>
            </a:r>
          </a:p>
          <a:p>
            <a:pPr lvl="2" eaLnBrk="1" hangingPunct="1">
              <a:lnSpc>
                <a:spcPct val="80000"/>
              </a:lnSpc>
            </a:pPr>
            <a:r>
              <a:rPr lang="en-US" sz="1400" b="1" i="1" smtClean="0">
                <a:solidFill>
                  <a:srgbClr val="0066FF"/>
                </a:solidFill>
              </a:rPr>
              <a:t>Antitrust policy</a:t>
            </a:r>
            <a:r>
              <a:rPr lang="en-US" sz="1400" smtClean="0"/>
              <a:t>: A policy designed to ensure competition and prevent monopoly.</a:t>
            </a:r>
          </a:p>
          <a:p>
            <a:pPr lvl="1" eaLnBrk="1" hangingPunct="1">
              <a:lnSpc>
                <a:spcPct val="80000"/>
              </a:lnSpc>
            </a:pPr>
            <a:r>
              <a:rPr lang="en-US" sz="1600" smtClean="0"/>
              <a:t>Regulating  and Benefiting Business</a:t>
            </a:r>
          </a:p>
          <a:p>
            <a:pPr lvl="2" eaLnBrk="1" hangingPunct="1">
              <a:lnSpc>
                <a:spcPct val="80000"/>
              </a:lnSpc>
            </a:pPr>
            <a:r>
              <a:rPr lang="en-US" sz="1400" smtClean="0"/>
              <a:t>Congress has taken steps to regulate accounting industry practices.</a:t>
            </a:r>
          </a:p>
          <a:p>
            <a:pPr lvl="2" eaLnBrk="1" hangingPunct="1">
              <a:lnSpc>
                <a:spcPct val="80000"/>
              </a:lnSpc>
            </a:pPr>
            <a:r>
              <a:rPr lang="en-US" sz="1400" smtClean="0"/>
              <a:t>The </a:t>
            </a:r>
            <a:r>
              <a:rPr lang="en-US" sz="1400" b="1" i="1" smtClean="0">
                <a:solidFill>
                  <a:srgbClr val="0066FF"/>
                </a:solidFill>
              </a:rPr>
              <a:t>Securities and Exchange Commission</a:t>
            </a:r>
            <a:r>
              <a:rPr lang="en-US" sz="1400" smtClean="0"/>
              <a:t> regulates stock fraud</a:t>
            </a:r>
          </a:p>
          <a:p>
            <a:pPr lvl="2" eaLnBrk="1" hangingPunct="1">
              <a:lnSpc>
                <a:spcPct val="80000"/>
              </a:lnSpc>
            </a:pPr>
            <a:r>
              <a:rPr lang="en-US" sz="1400" smtClean="0"/>
              <a:t>Government may loan businesses money.</a:t>
            </a:r>
          </a:p>
          <a:p>
            <a:pPr lvl="2" eaLnBrk="1" hangingPunct="1">
              <a:lnSpc>
                <a:spcPct val="80000"/>
              </a:lnSpc>
            </a:pPr>
            <a:r>
              <a:rPr lang="en-US" sz="1400" smtClean="0"/>
              <a:t>Government collects data that business use.</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t>What is Social Policy and Why is it so Controversial?</a:t>
            </a:r>
          </a:p>
        </p:txBody>
      </p:sp>
      <p:sp>
        <p:nvSpPr>
          <p:cNvPr id="100355" name="Rectangle 3"/>
          <p:cNvSpPr>
            <a:spLocks noGrp="1" noChangeArrowheads="1"/>
          </p:cNvSpPr>
          <p:nvPr>
            <p:ph type="body" idx="1"/>
          </p:nvPr>
        </p:nvSpPr>
        <p:spPr>
          <a:xfrm>
            <a:off x="358775" y="1600200"/>
            <a:ext cx="8328025" cy="5141913"/>
          </a:xfrm>
        </p:spPr>
        <p:txBody>
          <a:bodyPr/>
          <a:lstStyle/>
          <a:p>
            <a:pPr eaLnBrk="1" hangingPunct="1">
              <a:lnSpc>
                <a:spcPct val="90000"/>
              </a:lnSpc>
            </a:pPr>
            <a:r>
              <a:rPr lang="en-US" sz="2400" smtClean="0"/>
              <a:t>Social welfare policies provide benefits to individuals, either through entitlements or means-testing.</a:t>
            </a:r>
          </a:p>
          <a:p>
            <a:pPr lvl="1" eaLnBrk="1" hangingPunct="1">
              <a:lnSpc>
                <a:spcPct val="90000"/>
              </a:lnSpc>
            </a:pPr>
            <a:r>
              <a:rPr lang="en-US" sz="2000" b="1" i="1" smtClean="0">
                <a:solidFill>
                  <a:srgbClr val="0066FF"/>
                </a:solidFill>
              </a:rPr>
              <a:t>Entitlement programs</a:t>
            </a:r>
            <a:r>
              <a:rPr lang="en-US" sz="2000" smtClean="0"/>
              <a:t>: Government benefits that certain qualified individuals are entitled to by law, regardless of need.</a:t>
            </a:r>
          </a:p>
          <a:p>
            <a:pPr lvl="1" eaLnBrk="1" hangingPunct="1">
              <a:lnSpc>
                <a:spcPct val="90000"/>
              </a:lnSpc>
            </a:pPr>
            <a:r>
              <a:rPr lang="en-US" sz="2000" b="1" i="1" smtClean="0">
                <a:solidFill>
                  <a:srgbClr val="0066FF"/>
                </a:solidFill>
              </a:rPr>
              <a:t>Means-tested programs</a:t>
            </a:r>
            <a:r>
              <a:rPr lang="en-US" sz="2000" smtClean="0"/>
              <a:t>: Government programs only available to individuals below a poverty line.</a:t>
            </a:r>
          </a:p>
          <a:p>
            <a:pPr eaLnBrk="1" hangingPunct="1">
              <a:lnSpc>
                <a:spcPct val="90000"/>
              </a:lnSpc>
            </a:pPr>
            <a:r>
              <a:rPr lang="en-US" sz="2400" smtClean="0"/>
              <a:t>Who’s Poor in America?</a:t>
            </a:r>
          </a:p>
          <a:p>
            <a:pPr lvl="1" eaLnBrk="1" hangingPunct="1">
              <a:lnSpc>
                <a:spcPct val="90000"/>
              </a:lnSpc>
            </a:pPr>
            <a:r>
              <a:rPr lang="en-US" sz="2000" b="1" i="1" smtClean="0">
                <a:solidFill>
                  <a:srgbClr val="0066FF"/>
                </a:solidFill>
              </a:rPr>
              <a:t>Poverty Line</a:t>
            </a:r>
            <a:r>
              <a:rPr lang="en-US" sz="2000" smtClean="0"/>
              <a:t>: considers what a family must spend for an “austere” standard of living.</a:t>
            </a:r>
          </a:p>
          <a:p>
            <a:pPr lvl="1" eaLnBrk="1" hangingPunct="1">
              <a:lnSpc>
                <a:spcPct val="90000"/>
              </a:lnSpc>
            </a:pPr>
            <a:r>
              <a:rPr lang="en-US" sz="2000" smtClean="0"/>
              <a:t>In 2003 the poverty line for a family of three was $14,824.</a:t>
            </a:r>
          </a:p>
          <a:p>
            <a:pPr lvl="1" eaLnBrk="1" hangingPunct="1">
              <a:lnSpc>
                <a:spcPct val="90000"/>
              </a:lnSpc>
            </a:pPr>
            <a:r>
              <a:rPr lang="en-US" sz="2000" smtClean="0"/>
              <a:t>Many people move in and out of poverty in a year’s time.</a:t>
            </a:r>
          </a:p>
          <a:p>
            <a:pPr lvl="1" eaLnBrk="1" hangingPunct="1">
              <a:lnSpc>
                <a:spcPct val="90000"/>
              </a:lnSpc>
            </a:pPr>
            <a:r>
              <a:rPr lang="en-US" sz="2000" smtClean="0"/>
              <a:t>Feminization of poverty: high rates of poverty among unmarried women.</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t>Income, Poverty, and Public Policy</a:t>
            </a:r>
          </a:p>
        </p:txBody>
      </p:sp>
      <p:sp>
        <p:nvSpPr>
          <p:cNvPr id="101379" name="Rectangle 3"/>
          <p:cNvSpPr>
            <a:spLocks noGrp="1" noChangeArrowheads="1"/>
          </p:cNvSpPr>
          <p:nvPr>
            <p:ph type="body" sz="half" idx="1"/>
          </p:nvPr>
        </p:nvSpPr>
        <p:spPr>
          <a:xfrm>
            <a:off x="457200" y="1600200"/>
            <a:ext cx="8229600" cy="4530725"/>
          </a:xfrm>
        </p:spPr>
        <p:txBody>
          <a:bodyPr/>
          <a:lstStyle/>
          <a:p>
            <a:r>
              <a:rPr lang="en-US" dirty="0" smtClean="0"/>
              <a:t>Who’s Poor in America?</a:t>
            </a:r>
          </a:p>
          <a:p>
            <a:pPr lvl="1"/>
            <a:r>
              <a:rPr lang="en-US" sz="1800" b="1" i="1" dirty="0" smtClean="0">
                <a:solidFill>
                  <a:srgbClr val="0066FF"/>
                </a:solidFill>
              </a:rPr>
              <a:t>Poverty Line</a:t>
            </a:r>
            <a:r>
              <a:rPr lang="en-US" sz="1800" dirty="0" smtClean="0"/>
              <a:t>: considers what a family must spend for an “austere” standard of living</a:t>
            </a:r>
          </a:p>
          <a:p>
            <a:pPr lvl="1"/>
            <a:r>
              <a:rPr lang="en-US" sz="1800" dirty="0" smtClean="0"/>
              <a:t>36.5 million Americans—about 12.3 percent—were poor in 2006</a:t>
            </a:r>
          </a:p>
          <a:p>
            <a:pPr lvl="1"/>
            <a:r>
              <a:rPr lang="en-US" sz="1800" dirty="0" smtClean="0"/>
              <a:t>Many people move in and out of poverty in a year’s time.</a:t>
            </a:r>
          </a:p>
          <a:p>
            <a:pPr lvl="1"/>
            <a:r>
              <a:rPr lang="en-US" sz="1800" b="1" i="1" dirty="0" smtClean="0">
                <a:solidFill>
                  <a:srgbClr val="0066FF"/>
                </a:solidFill>
              </a:rPr>
              <a:t>Feminization of poverty</a:t>
            </a:r>
            <a:r>
              <a:rPr lang="en-US" sz="1800" dirty="0" smtClean="0"/>
              <a:t>: high rates of poverty among unmarried women</a:t>
            </a:r>
          </a:p>
          <a:p>
            <a:pPr eaLnBrk="1" hangingPunct="1"/>
            <a:endParaRPr lang="en-US" sz="1800" dirty="0"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cs typeface="Arial" charset="0"/>
              </a:rPr>
              <a:t>Income, Poverty, and</a:t>
            </a:r>
            <a:br>
              <a:rPr lang="en-US" smtClean="0">
                <a:cs typeface="Arial" charset="0"/>
              </a:rPr>
            </a:br>
            <a:r>
              <a:rPr lang="en-US" smtClean="0">
                <a:cs typeface="Arial" charset="0"/>
              </a:rPr>
              <a:t>Public Policy</a:t>
            </a:r>
          </a:p>
        </p:txBody>
      </p:sp>
      <p:sp>
        <p:nvSpPr>
          <p:cNvPr id="102403" name="Rectangle 3"/>
          <p:cNvSpPr>
            <a:spLocks noGrp="1" noChangeArrowheads="1"/>
          </p:cNvSpPr>
          <p:nvPr>
            <p:ph type="body" idx="1"/>
          </p:nvPr>
        </p:nvSpPr>
        <p:spPr>
          <a:xfrm>
            <a:off x="457200" y="1520825"/>
            <a:ext cx="8686800" cy="5257800"/>
          </a:xfrm>
        </p:spPr>
        <p:txBody>
          <a:bodyPr/>
          <a:lstStyle/>
          <a:p>
            <a:pPr eaLnBrk="1" hangingPunct="1">
              <a:lnSpc>
                <a:spcPct val="90000"/>
              </a:lnSpc>
            </a:pPr>
            <a:r>
              <a:rPr lang="en-US" sz="2400" dirty="0" smtClean="0"/>
              <a:t>What Part Does Government Play?</a:t>
            </a:r>
          </a:p>
          <a:p>
            <a:pPr lvl="1" eaLnBrk="1" hangingPunct="1">
              <a:lnSpc>
                <a:spcPct val="90000"/>
              </a:lnSpc>
            </a:pPr>
            <a:r>
              <a:rPr lang="en-US" sz="2000" dirty="0" smtClean="0"/>
              <a:t>Taxation.</a:t>
            </a:r>
          </a:p>
          <a:p>
            <a:pPr lvl="2" eaLnBrk="1" hangingPunct="1">
              <a:lnSpc>
                <a:spcPct val="90000"/>
              </a:lnSpc>
            </a:pPr>
            <a:r>
              <a:rPr lang="en-US" sz="1800" b="1" i="1" dirty="0" smtClean="0">
                <a:solidFill>
                  <a:srgbClr val="0066FF"/>
                </a:solidFill>
              </a:rPr>
              <a:t>Progressive tax</a:t>
            </a:r>
            <a:r>
              <a:rPr lang="en-US" sz="1800" dirty="0" smtClean="0"/>
              <a:t>: people with higher incomes pay a greater share.</a:t>
            </a:r>
          </a:p>
          <a:p>
            <a:pPr lvl="2" eaLnBrk="1" hangingPunct="1">
              <a:lnSpc>
                <a:spcPct val="90000"/>
              </a:lnSpc>
            </a:pPr>
            <a:r>
              <a:rPr lang="en-US" sz="1800" b="1" i="1" dirty="0" smtClean="0">
                <a:solidFill>
                  <a:srgbClr val="0066FF"/>
                </a:solidFill>
              </a:rPr>
              <a:t>Proportional tax</a:t>
            </a:r>
            <a:r>
              <a:rPr lang="en-US" sz="1800" dirty="0" smtClean="0"/>
              <a:t>: all people pay the same share of their income.</a:t>
            </a:r>
          </a:p>
          <a:p>
            <a:pPr lvl="2" eaLnBrk="1" hangingPunct="1">
              <a:lnSpc>
                <a:spcPct val="90000"/>
              </a:lnSpc>
            </a:pPr>
            <a:r>
              <a:rPr lang="en-US" sz="1800" b="1" i="1" dirty="0" smtClean="0">
                <a:solidFill>
                  <a:srgbClr val="0066FF"/>
                </a:solidFill>
              </a:rPr>
              <a:t>Regressive tax</a:t>
            </a:r>
            <a:r>
              <a:rPr lang="en-US" sz="1800" dirty="0" smtClean="0"/>
              <a:t>:  opposite of a progressive tax</a:t>
            </a:r>
          </a:p>
          <a:p>
            <a:pPr lvl="2" eaLnBrk="1" hangingPunct="1">
              <a:lnSpc>
                <a:spcPct val="90000"/>
              </a:lnSpc>
            </a:pPr>
            <a:r>
              <a:rPr lang="en-US" sz="1800" b="1" i="1" dirty="0" smtClean="0">
                <a:solidFill>
                  <a:srgbClr val="0066FF"/>
                </a:solidFill>
              </a:rPr>
              <a:t>Earned Income Tax Credit</a:t>
            </a:r>
            <a:r>
              <a:rPr lang="en-US" sz="1800" dirty="0" smtClean="0"/>
              <a:t>: “negative income tax” that provided income to very poor people.</a:t>
            </a:r>
          </a:p>
          <a:p>
            <a:pPr lvl="1" eaLnBrk="1" hangingPunct="1">
              <a:lnSpc>
                <a:spcPct val="90000"/>
              </a:lnSpc>
            </a:pPr>
            <a:r>
              <a:rPr lang="en-US" sz="2000" dirty="0" smtClean="0"/>
              <a:t>Government Expenditures.</a:t>
            </a:r>
          </a:p>
          <a:p>
            <a:pPr lvl="2" eaLnBrk="1" hangingPunct="1">
              <a:lnSpc>
                <a:spcPct val="90000"/>
              </a:lnSpc>
            </a:pPr>
            <a:r>
              <a:rPr lang="en-US" sz="1800" dirty="0" smtClean="0"/>
              <a:t>Transfer payments: benefits given by the government directly to individuals.</a:t>
            </a:r>
          </a:p>
          <a:p>
            <a:pPr lvl="2" eaLnBrk="1" hangingPunct="1">
              <a:lnSpc>
                <a:spcPct val="90000"/>
              </a:lnSpc>
            </a:pPr>
            <a:r>
              <a:rPr lang="en-US" sz="1800" dirty="0" smtClean="0"/>
              <a:t>Some transfer benefits are actual money.</a:t>
            </a:r>
          </a:p>
          <a:p>
            <a:pPr lvl="2" eaLnBrk="1" hangingPunct="1">
              <a:lnSpc>
                <a:spcPct val="90000"/>
              </a:lnSpc>
            </a:pPr>
            <a:r>
              <a:rPr lang="en-US" sz="1800" dirty="0" smtClean="0"/>
              <a:t>Other transfer benefits are “in kind” benefits where recipients get a benefit without getting actual money, such as food stamps.</a:t>
            </a:r>
          </a:p>
          <a:p>
            <a:pPr lvl="2" eaLnBrk="1" hangingPunct="1">
              <a:lnSpc>
                <a:spcPct val="90000"/>
              </a:lnSpc>
            </a:pPr>
            <a:r>
              <a:rPr lang="en-US" sz="1800" dirty="0" smtClean="0"/>
              <a:t>Some are entitlement programs, others are means-tested.</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Helping the Poor? Social Policy and Poverty</a:t>
            </a:r>
          </a:p>
        </p:txBody>
      </p:sp>
      <p:sp>
        <p:nvSpPr>
          <p:cNvPr id="103427" name="Rectangle 3"/>
          <p:cNvSpPr>
            <a:spLocks noGrp="1" noChangeArrowheads="1"/>
          </p:cNvSpPr>
          <p:nvPr>
            <p:ph type="body" idx="1"/>
          </p:nvPr>
        </p:nvSpPr>
        <p:spPr>
          <a:xfrm>
            <a:off x="457200" y="1449388"/>
            <a:ext cx="8686800" cy="5257800"/>
          </a:xfrm>
        </p:spPr>
        <p:txBody>
          <a:bodyPr/>
          <a:lstStyle/>
          <a:p>
            <a:pPr eaLnBrk="1" hangingPunct="1">
              <a:lnSpc>
                <a:spcPct val="80000"/>
              </a:lnSpc>
            </a:pPr>
            <a:r>
              <a:rPr lang="en-US" sz="2000" smtClean="0"/>
              <a:t>“Welfare” as We Knew it</a:t>
            </a:r>
          </a:p>
          <a:p>
            <a:pPr lvl="1" eaLnBrk="1" hangingPunct="1">
              <a:lnSpc>
                <a:spcPct val="80000"/>
              </a:lnSpc>
            </a:pPr>
            <a:r>
              <a:rPr lang="en-US" sz="1600" b="1" i="1" smtClean="0">
                <a:solidFill>
                  <a:srgbClr val="0066FF"/>
                </a:solidFill>
              </a:rPr>
              <a:t>Social Security Act of 1935</a:t>
            </a:r>
            <a:r>
              <a:rPr lang="en-US" sz="1800" smtClean="0"/>
              <a:t> was the first major step by the federal government to help protect people against absolute poverty.</a:t>
            </a:r>
          </a:p>
          <a:p>
            <a:pPr lvl="1" eaLnBrk="1" hangingPunct="1">
              <a:lnSpc>
                <a:spcPct val="80000"/>
              </a:lnSpc>
            </a:pPr>
            <a:r>
              <a:rPr lang="en-US" sz="1800" smtClean="0"/>
              <a:t>The Social Security Act set up AFDC, a national assistance program for poor children.</a:t>
            </a:r>
          </a:p>
          <a:p>
            <a:pPr lvl="1" eaLnBrk="1" hangingPunct="1">
              <a:lnSpc>
                <a:spcPct val="80000"/>
              </a:lnSpc>
            </a:pPr>
            <a:r>
              <a:rPr lang="en-US" sz="1800" smtClean="0"/>
              <a:t>President Johnson declared a “war on poverty” and created many new social welfare programs.</a:t>
            </a:r>
          </a:p>
          <a:p>
            <a:pPr lvl="1" eaLnBrk="1" hangingPunct="1">
              <a:lnSpc>
                <a:spcPct val="80000"/>
              </a:lnSpc>
            </a:pPr>
            <a:r>
              <a:rPr lang="en-US" sz="1800" smtClean="0"/>
              <a:t>President Reagan cut welfare benefits and removed people from benefit rolls.</a:t>
            </a:r>
          </a:p>
          <a:p>
            <a:pPr lvl="1" eaLnBrk="1" hangingPunct="1">
              <a:lnSpc>
                <a:spcPct val="80000"/>
              </a:lnSpc>
            </a:pPr>
            <a:r>
              <a:rPr lang="en-US" sz="1800" smtClean="0"/>
              <a:t>Conservatives argued that welfare programs discouraged the poor from solving their problems.</a:t>
            </a:r>
          </a:p>
          <a:p>
            <a:pPr lvl="1" eaLnBrk="1" hangingPunct="1">
              <a:lnSpc>
                <a:spcPct val="80000"/>
              </a:lnSpc>
            </a:pPr>
            <a:r>
              <a:rPr lang="en-US" sz="1800" smtClean="0"/>
              <a:t>Attitudes toward welfare became “race coded”, the belief that most people on welfare were African Americans.</a:t>
            </a:r>
          </a:p>
          <a:p>
            <a:pPr eaLnBrk="1" hangingPunct="1">
              <a:lnSpc>
                <a:spcPct val="80000"/>
              </a:lnSpc>
            </a:pPr>
            <a:r>
              <a:rPr lang="en-US" sz="2000" smtClean="0"/>
              <a:t>Ending Welfare as we Knew it: The Welfare Reforms of 1996</a:t>
            </a:r>
          </a:p>
          <a:p>
            <a:pPr lvl="1" eaLnBrk="1" hangingPunct="1">
              <a:lnSpc>
                <a:spcPct val="80000"/>
              </a:lnSpc>
            </a:pPr>
            <a:r>
              <a:rPr lang="en-US" sz="1800" b="1" i="1" smtClean="0">
                <a:solidFill>
                  <a:srgbClr val="0066FF"/>
                </a:solidFill>
              </a:rPr>
              <a:t>Personal Responsibility and Work Opportunity Act</a:t>
            </a:r>
            <a:r>
              <a:rPr lang="en-US" sz="1800" smtClean="0"/>
              <a:t> </a:t>
            </a:r>
          </a:p>
          <a:p>
            <a:pPr lvl="2" eaLnBrk="1" hangingPunct="1">
              <a:lnSpc>
                <a:spcPct val="80000"/>
              </a:lnSpc>
            </a:pPr>
            <a:r>
              <a:rPr lang="en-US" sz="1600" smtClean="0"/>
              <a:t>Each state to receive a fixed amount of money to run its own welfare programs</a:t>
            </a:r>
          </a:p>
          <a:p>
            <a:pPr lvl="2" eaLnBrk="1" hangingPunct="1">
              <a:lnSpc>
                <a:spcPct val="80000"/>
              </a:lnSpc>
            </a:pPr>
            <a:r>
              <a:rPr lang="en-US" sz="1600" smtClean="0"/>
              <a:t>People on welfare would have to find work within two years.</a:t>
            </a:r>
          </a:p>
          <a:p>
            <a:pPr lvl="2" eaLnBrk="1" hangingPunct="1">
              <a:lnSpc>
                <a:spcPct val="80000"/>
              </a:lnSpc>
            </a:pPr>
            <a:r>
              <a:rPr lang="en-US" sz="1600" smtClean="0"/>
              <a:t>Lifetime limit of five years placed on welfare.</a:t>
            </a:r>
          </a:p>
          <a:p>
            <a:pPr lvl="2" eaLnBrk="1" hangingPunct="1">
              <a:lnSpc>
                <a:spcPct val="80000"/>
              </a:lnSpc>
            </a:pPr>
            <a:r>
              <a:rPr lang="en-US" sz="1600" smtClean="0"/>
              <a:t>AFDC changed to Temporary Assistance for Needy Families (TANF)</a:t>
            </a:r>
          </a:p>
          <a:p>
            <a:pPr lvl="1" eaLnBrk="1" hangingPunct="1">
              <a:lnSpc>
                <a:spcPct val="80000"/>
              </a:lnSpc>
            </a:pPr>
            <a:endParaRPr lang="en-US" sz="1800" smtClean="0"/>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2839</TotalTime>
  <Words>9179</Words>
  <Application>Microsoft Office PowerPoint</Application>
  <PresentationFormat>On-screen Show (4:3)</PresentationFormat>
  <Paragraphs>994</Paragraphs>
  <Slides>105</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12" baseType="lpstr">
      <vt:lpstr>Verdana</vt:lpstr>
      <vt:lpstr>Arial</vt:lpstr>
      <vt:lpstr>Garamond</vt:lpstr>
      <vt:lpstr>Wingdings</vt:lpstr>
      <vt:lpstr>Times New Roman</vt:lpstr>
      <vt:lpstr>Level</vt:lpstr>
      <vt:lpstr>Microsoft Photo Editor 3.0 Photo</vt:lpstr>
      <vt:lpstr>AP Government Review</vt:lpstr>
      <vt:lpstr>Answering MCQs</vt:lpstr>
      <vt:lpstr>Answering the Free Response Questions</vt:lpstr>
      <vt:lpstr>Unit 1:   Constitutional Underpinnings (5-15%) </vt:lpstr>
      <vt:lpstr>Introduction</vt:lpstr>
      <vt:lpstr>Voter Participation</vt:lpstr>
      <vt:lpstr>The Policymaking System</vt:lpstr>
      <vt:lpstr>Theories of U.S. Democracy</vt:lpstr>
      <vt:lpstr>The Origins of the Constitution</vt:lpstr>
      <vt:lpstr>The Government That Failed</vt:lpstr>
      <vt:lpstr>The Agenda in Philadelphia</vt:lpstr>
      <vt:lpstr>The Agenda in Philadelphia</vt:lpstr>
      <vt:lpstr>The Madisonian Model</vt:lpstr>
      <vt:lpstr>Federalist Papers</vt:lpstr>
      <vt:lpstr>Ratifying the Constitution</vt:lpstr>
      <vt:lpstr>Constitutional Change</vt:lpstr>
      <vt:lpstr>Constitutional Change</vt:lpstr>
      <vt:lpstr>What Fractions Do I Need To Know?</vt:lpstr>
      <vt:lpstr>The Constitutional Basis of Federalism</vt:lpstr>
      <vt:lpstr>The Constitutional Basis of Federalism</vt:lpstr>
      <vt:lpstr>Intergovernmental Relations</vt:lpstr>
      <vt:lpstr>Intergovernmental Relations</vt:lpstr>
      <vt:lpstr>Intergovernmental Relations</vt:lpstr>
      <vt:lpstr>Unit 2: Political beliefs and behaviors (10-20%)</vt:lpstr>
      <vt:lpstr>The American People</vt:lpstr>
      <vt:lpstr>How Americans Learn About Politics: Political Socialization</vt:lpstr>
      <vt:lpstr>How American Learn About Politics: Political Socialization</vt:lpstr>
      <vt:lpstr>What Americans Value: Political Ideologies</vt:lpstr>
      <vt:lpstr>How Americans Participate in Politics</vt:lpstr>
      <vt:lpstr>How American Elections Work</vt:lpstr>
      <vt:lpstr>Whether to Vote: A Citizen’s First Choice</vt:lpstr>
      <vt:lpstr>Unit 3: Political parties, interest groups, and mass media (10-20%) </vt:lpstr>
      <vt:lpstr>The Mass Media</vt:lpstr>
      <vt:lpstr>The Meaning of Party</vt:lpstr>
      <vt:lpstr>Party Eras in  American History</vt:lpstr>
      <vt:lpstr>The Party Organizations: From the Grass Roots to Washington</vt:lpstr>
      <vt:lpstr>The Nomination Game</vt:lpstr>
      <vt:lpstr>Money and Campaigning</vt:lpstr>
      <vt:lpstr>The Impact of Campaigns</vt:lpstr>
      <vt:lpstr>The Role and Reputation of Interest Groups</vt:lpstr>
      <vt:lpstr>Unit 4: Institutions of National Government (35-45%) </vt:lpstr>
      <vt:lpstr>The Representatives and Senators</vt:lpstr>
      <vt:lpstr>Congressional Elections</vt:lpstr>
      <vt:lpstr>Congressional Elections</vt:lpstr>
      <vt:lpstr>How Congress is Organized to Make Policy</vt:lpstr>
      <vt:lpstr>Slide 46</vt:lpstr>
      <vt:lpstr>The Committees and Subcommittees</vt:lpstr>
      <vt:lpstr>The Congressional Process</vt:lpstr>
      <vt:lpstr>The Congressional Process</vt:lpstr>
      <vt:lpstr>Pork &amp; Earmarking</vt:lpstr>
      <vt:lpstr>The Presidents</vt:lpstr>
      <vt:lpstr>The Presidents: How They Got There</vt:lpstr>
      <vt:lpstr>Presidential Powers</vt:lpstr>
      <vt:lpstr>Running the Government: The Chief Executive</vt:lpstr>
      <vt:lpstr>Presidential Leadership of Congress: The Politics of Shared Powers</vt:lpstr>
      <vt:lpstr>Presidential Leadership of Congress: The Politics of Shared Powers</vt:lpstr>
      <vt:lpstr>The President and National Security Policy</vt:lpstr>
      <vt:lpstr>The President and National Security Policy</vt:lpstr>
      <vt:lpstr>Power from the People: The Public Presidency</vt:lpstr>
      <vt:lpstr>Power from the People: The Public Presidency</vt:lpstr>
      <vt:lpstr>Introduction</vt:lpstr>
      <vt:lpstr>Sources of Federal Revenue</vt:lpstr>
      <vt:lpstr>Sources of Federal Revenue</vt:lpstr>
      <vt:lpstr>Sources of Federal Revenue</vt:lpstr>
      <vt:lpstr>Federal Expenditures</vt:lpstr>
      <vt:lpstr>Federal Expenditures</vt:lpstr>
      <vt:lpstr>Federal Expenditures</vt:lpstr>
      <vt:lpstr>Federal Expenditures</vt:lpstr>
      <vt:lpstr>How Bureaucracies Are Organized</vt:lpstr>
      <vt:lpstr>Iron Triangles</vt:lpstr>
      <vt:lpstr>How Bureaucracies Are Organized</vt:lpstr>
      <vt:lpstr>Unit 5:  Civil Liberties and Civil Rights (5-15%) </vt:lpstr>
      <vt:lpstr>The Nature of the Judicial System</vt:lpstr>
      <vt:lpstr>The Structure of the  Federal Judicial System</vt:lpstr>
      <vt:lpstr>The Politics of Judicial Selection</vt:lpstr>
      <vt:lpstr>The Courts as Policymakers</vt:lpstr>
      <vt:lpstr>The Courts as Policymakers</vt:lpstr>
      <vt:lpstr>The Courts as Policymakers</vt:lpstr>
      <vt:lpstr>The Bill of Rights– Then and Now</vt:lpstr>
      <vt:lpstr>The Bill of Rights—Then and Now</vt:lpstr>
      <vt:lpstr>14th Amendment’s Due Process and Equal Protection Clauses</vt:lpstr>
      <vt:lpstr>Freedom of Religion</vt:lpstr>
      <vt:lpstr>Freedom of Expression</vt:lpstr>
      <vt:lpstr>Freedom of Expression</vt:lpstr>
      <vt:lpstr>Defendants’ Rights</vt:lpstr>
      <vt:lpstr>The Right to Privacy</vt:lpstr>
      <vt:lpstr>Civil Rights</vt:lpstr>
      <vt:lpstr>Race, the Constitution, and Public Policy</vt:lpstr>
      <vt:lpstr>Race, the Constitution, and Public Policy</vt:lpstr>
      <vt:lpstr>Women, the Constitution, and Public Policy</vt:lpstr>
      <vt:lpstr>Newly Active Groups Under the Civil Rights Umbrella</vt:lpstr>
      <vt:lpstr>Affirmative Action</vt:lpstr>
      <vt:lpstr>Unit 6:  Public policy (5-15%) </vt:lpstr>
      <vt:lpstr>Government, Politics, and the Economy</vt:lpstr>
      <vt:lpstr>Policies for Controlling the Economy</vt:lpstr>
      <vt:lpstr>What is Social Policy and Why is it so Controversial?</vt:lpstr>
      <vt:lpstr>Income, Poverty, and Public Policy</vt:lpstr>
      <vt:lpstr>Income, Poverty, and Public Policy</vt:lpstr>
      <vt:lpstr>Helping the Poor? Social Policy and Poverty</vt:lpstr>
      <vt:lpstr>Living on Borrowed Time: Social Security</vt:lpstr>
      <vt:lpstr>Health Care Policy</vt:lpstr>
      <vt:lpstr>Environmental Policy</vt:lpstr>
      <vt:lpstr>Environmental Policy</vt:lpstr>
      <vt:lpstr>Energy Policy</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Tamara Truax</cp:lastModifiedBy>
  <cp:revision>27</cp:revision>
  <cp:lastPrinted>1601-01-01T00:00:00Z</cp:lastPrinted>
  <dcterms:created xsi:type="dcterms:W3CDTF">1601-01-01T00:00:00Z</dcterms:created>
  <dcterms:modified xsi:type="dcterms:W3CDTF">2010-04-25T05:21:57Z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