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handoutMasterIdLst>
    <p:handoutMasterId r:id="rId25"/>
  </p:handoutMasterIdLst>
  <p:sldIdLst>
    <p:sldId id="774" r:id="rId2"/>
    <p:sldId id="776" r:id="rId3"/>
    <p:sldId id="813" r:id="rId4"/>
    <p:sldId id="778" r:id="rId5"/>
    <p:sldId id="809" r:id="rId6"/>
    <p:sldId id="783" r:id="rId7"/>
    <p:sldId id="784" r:id="rId8"/>
    <p:sldId id="810" r:id="rId9"/>
    <p:sldId id="786" r:id="rId10"/>
    <p:sldId id="788" r:id="rId11"/>
    <p:sldId id="789" r:id="rId12"/>
    <p:sldId id="790" r:id="rId13"/>
    <p:sldId id="812" r:id="rId14"/>
    <p:sldId id="794" r:id="rId15"/>
    <p:sldId id="795" r:id="rId16"/>
    <p:sldId id="798" r:id="rId17"/>
    <p:sldId id="799" r:id="rId18"/>
    <p:sldId id="800" r:id="rId19"/>
    <p:sldId id="801" r:id="rId20"/>
    <p:sldId id="802" r:id="rId21"/>
    <p:sldId id="803" r:id="rId22"/>
    <p:sldId id="804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CC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3" autoAdjust="0"/>
    <p:restoredTop sz="94504" autoAdjust="0"/>
  </p:normalViewPr>
  <p:slideViewPr>
    <p:cSldViewPr>
      <p:cViewPr>
        <p:scale>
          <a:sx n="80" d="100"/>
          <a:sy n="80" d="100"/>
        </p:scale>
        <p:origin x="-1008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A1922-0DB6-416B-9508-5C6D4264BE96}" type="datetimeFigureOut">
              <a:rPr lang="en-US" smtClean="0"/>
              <a:pPr/>
              <a:t>1/17/2012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D2DD1-6336-422D-948E-2FE420CE58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026ED-C6B3-4BDA-B2E1-01915A3DF834}" type="datetimeFigureOut">
              <a:rPr lang="en-US" smtClean="0"/>
              <a:pPr/>
              <a:t>1/17/2012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3185D-3AC9-4B7D-A08E-0FE17CC5E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3185D-3AC9-4B7D-A08E-0FE17CC5EFE3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BDBD53C-595F-4C94-9DF9-63BC9C041E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5481C7-0CD6-4E67-8ED2-4D7972A9FAB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86EF38F-A77C-4D44-8318-38F5F78FBF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6914FF-9D3B-4B76-8E3B-D8B554B75B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FDF397D4-FB20-41D8-9418-BA68C3E0BE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1046F5-27CB-4498-8036-0C68578540E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0BA7B3-13B0-4EB6-A100-57A5B32D033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74D715-1F2D-485A-BF3F-DE8E105EF86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B667D5-0969-4AE1-975C-9F851A73E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5E505C-792A-403A-A543-0DEF0879A87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373E94-ECDE-4321-84C8-963B424A86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3E305C9-A1EA-463F-989E-9252425EA5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WordArt 18"/>
          <p:cNvSpPr>
            <a:spLocks noChangeArrowheads="1" noChangeShapeType="1" noTextEdit="1"/>
          </p:cNvSpPr>
          <p:nvPr/>
        </p:nvSpPr>
        <p:spPr bwMode="auto">
          <a:xfrm>
            <a:off x="914400" y="457200"/>
            <a:ext cx="5562600" cy="12491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</a:rPr>
              <a:t>Local Government</a:t>
            </a:r>
            <a:endParaRPr lang="en-US" b="1" kern="10" dirty="0">
              <a:ln w="17780">
                <a:solidFill>
                  <a:sysClr val="windowText" lastClr="000000"/>
                </a:solidFill>
                <a:miter lim="800000"/>
                <a:headEnd/>
                <a:tailEnd/>
              </a:ln>
              <a:gradFill rotWithShape="1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/>
              </a:gradFill>
              <a:effectLst>
                <a:outerShdw algn="tl" rotWithShape="0">
                  <a:srgbClr val="000000"/>
                </a:outerShdw>
              </a:effectLst>
              <a:latin typeface="Arial Black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038600" y="6553200"/>
            <a:ext cx="39624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Copyright @ 2011, 2009, 2007 Pearson Education, Inc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00400" y="1981200"/>
            <a:ext cx="457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Local Government: Municipalities, Counties, Townships, New England Towns and Special Districts</a:t>
            </a:r>
            <a:endParaRPr lang="en-US" sz="3600" dirty="0"/>
          </a:p>
        </p:txBody>
      </p:sp>
      <p:pic>
        <p:nvPicPr>
          <p:cNvPr id="35842" name="Picture 2" descr="http://avstx.com/wp-content/uploads/products/city%20of%20mckinne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133600"/>
            <a:ext cx="1905000" cy="1180877"/>
          </a:xfrm>
          <a:prstGeom prst="rect">
            <a:avLst/>
          </a:prstGeom>
          <a:noFill/>
        </p:spPr>
      </p:pic>
      <p:pic>
        <p:nvPicPr>
          <p:cNvPr id="35844" name="Picture 4" descr="http://collincountyconservativerepublicans.com/images/elected/0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81400"/>
            <a:ext cx="2495550" cy="249555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of City Government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Council-Manager</a:t>
            </a:r>
          </a:p>
          <a:p>
            <a:pPr>
              <a:lnSpc>
                <a:spcPct val="90000"/>
              </a:lnSpc>
            </a:pPr>
            <a:endParaRPr lang="en-US" b="1" i="1" dirty="0">
              <a:solidFill>
                <a:srgbClr val="FFFF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Most popular among home rule cities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Professional city management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Non partisan city elections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Clear distinction between policy making (council) and administration (manager)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Some councils choose their own mayor from within, while other cities have mayor as separate position on the ballot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of City Government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Council</a:t>
            </a:r>
          </a:p>
          <a:p>
            <a:endParaRPr lang="en-US" b="1" i="1" dirty="0">
              <a:solidFill>
                <a:srgbClr val="FFFF00"/>
              </a:solidFill>
            </a:endParaRPr>
          </a:p>
          <a:p>
            <a:pPr lvl="1"/>
            <a:r>
              <a:rPr lang="en-US" dirty="0"/>
              <a:t>Creates, organizes and structures city departments</a:t>
            </a:r>
          </a:p>
          <a:p>
            <a:pPr lvl="1"/>
            <a:r>
              <a:rPr lang="en-US" dirty="0"/>
              <a:t>Approves budget</a:t>
            </a:r>
          </a:p>
          <a:p>
            <a:pPr lvl="1"/>
            <a:r>
              <a:rPr lang="en-US" dirty="0"/>
              <a:t>Establishes tax rate</a:t>
            </a:r>
          </a:p>
          <a:p>
            <a:pPr lvl="1"/>
            <a:r>
              <a:rPr lang="en-US" dirty="0"/>
              <a:t>Enacts local laws (ordinances)</a:t>
            </a:r>
          </a:p>
          <a:p>
            <a:pPr lvl="1"/>
            <a:r>
              <a:rPr lang="en-US" dirty="0"/>
              <a:t>Hires City Manager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of City Government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Manager</a:t>
            </a:r>
          </a:p>
          <a:p>
            <a:pPr>
              <a:lnSpc>
                <a:spcPct val="90000"/>
              </a:lnSpc>
            </a:pPr>
            <a:endParaRPr lang="en-US" b="1" i="1" dirty="0">
              <a:solidFill>
                <a:srgbClr val="FFFF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Administers city on a day-to-day basis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Hires assistants and department heads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Supervises employees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Translates policy directives into action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Effectiveness depends on relationship with council, ability to develop support for recommendations, and overall financial and managerial skills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Serving Localities</a:t>
            </a:r>
            <a:br>
              <a:rPr lang="en-US" dirty="0" smtClean="0"/>
            </a:br>
            <a:r>
              <a:rPr lang="en-US" dirty="0" smtClean="0"/>
              <a:t>Local Government Services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828800"/>
            <a:ext cx="6858000" cy="3962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Education-In many states a large share of local tax revenues goes to pay for public schools.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School board </a:t>
            </a:r>
            <a:r>
              <a:rPr lang="en-US" dirty="0" smtClean="0"/>
              <a:t>is responsible for setting school policies, hiring a superintendent, and overseeing day-to-day workings of schools.</a:t>
            </a:r>
          </a:p>
          <a:p>
            <a:r>
              <a:rPr lang="en-US" dirty="0" smtClean="0"/>
              <a:t>Police and Fire Protection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Zoning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Local Governments regulate the way land and buildings may be used.   </a:t>
            </a:r>
          </a:p>
          <a:p>
            <a:r>
              <a:rPr lang="en-US" dirty="0" smtClean="0"/>
              <a:t>Water Supply</a:t>
            </a:r>
          </a:p>
          <a:p>
            <a:r>
              <a:rPr lang="en-US" dirty="0" smtClean="0"/>
              <a:t>Sewage and Sanitation</a:t>
            </a:r>
          </a:p>
          <a:p>
            <a:r>
              <a:rPr lang="en-US" dirty="0" smtClean="0"/>
              <a:t>Transportation</a:t>
            </a:r>
          </a:p>
          <a:p>
            <a:r>
              <a:rPr lang="en-US" dirty="0" smtClean="0"/>
              <a:t>Social Services</a:t>
            </a:r>
          </a:p>
          <a:p>
            <a:r>
              <a:rPr lang="en-US" dirty="0" smtClean="0"/>
              <a:t>Recreation and Cultural Activities</a:t>
            </a:r>
            <a:endParaRPr lang="en-US" dirty="0"/>
          </a:p>
        </p:txBody>
      </p:sp>
      <p:pic>
        <p:nvPicPr>
          <p:cNvPr id="7" name="Picture 4" descr="http://t0.gstatic.com/images?q=tbn:ANd9GcSgFeJ7nFwXU67r9Oo-NcCUBu8L5YakNmlB0ouJ5PsL_xufIfPHJ67AYQy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962400"/>
            <a:ext cx="2979255" cy="2000667"/>
          </a:xfrm>
          <a:prstGeom prst="rect">
            <a:avLst/>
          </a:prstGeom>
          <a:noFill/>
        </p:spPr>
      </p:pic>
      <p:pic>
        <p:nvPicPr>
          <p:cNvPr id="70662" name="Picture 6" descr="http://images.townnews.com/scntx.com/content/articles/2011/05/11/news_update/6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209800"/>
            <a:ext cx="2006759" cy="1506250"/>
          </a:xfrm>
          <a:prstGeom prst="rect">
            <a:avLst/>
          </a:prstGeom>
          <a:noFill/>
        </p:spPr>
      </p:pic>
      <p:pic>
        <p:nvPicPr>
          <p:cNvPr id="70664" name="Picture 8" descr="http://jccom.com/userfiles/image/pages/OSRC_lg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5105400"/>
            <a:ext cx="1981200" cy="1485900"/>
          </a:xfrm>
          <a:prstGeom prst="rect">
            <a:avLst/>
          </a:prstGeom>
          <a:noFill/>
        </p:spPr>
      </p:pic>
      <p:pic>
        <p:nvPicPr>
          <p:cNvPr id="70666" name="Picture 10" descr="http://legacy.mckinneyisd.net/Campuses/school_websites/malvern/images/curriculum/parks.1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5105400"/>
            <a:ext cx="1655233" cy="1241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County Government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Mexico had large land areas with presidios for military protection</a:t>
            </a:r>
          </a:p>
          <a:p>
            <a:r>
              <a:rPr lang="en-US" sz="2800" dirty="0"/>
              <a:t>23 were in existence in 1836, and they became the first 23 counties</a:t>
            </a:r>
          </a:p>
          <a:p>
            <a:r>
              <a:rPr lang="en-US" sz="2800" dirty="0"/>
              <a:t>The Constitution allows the legislature to create or abolish any county at any time, or to alter its size</a:t>
            </a:r>
          </a:p>
          <a:p>
            <a:r>
              <a:rPr lang="en-US" sz="2800" dirty="0"/>
              <a:t>Any new county is required to meet certain size and proximity to county seat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County Diversity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11680"/>
            <a:ext cx="7239000" cy="484632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Largest in population is Harris (3,400,578) and smallest is Loving (67)</a:t>
            </a:r>
          </a:p>
          <a:p>
            <a:pPr>
              <a:lnSpc>
                <a:spcPct val="90000"/>
              </a:lnSpc>
            </a:pPr>
            <a:r>
              <a:rPr lang="en-US" dirty="0"/>
              <a:t>Largest in size is Brewster (6,204 square miles) and smallest is Rockwall (147 square miles)</a:t>
            </a:r>
          </a:p>
          <a:p>
            <a:pPr>
              <a:lnSpc>
                <a:spcPct val="90000"/>
              </a:lnSpc>
            </a:pPr>
            <a:r>
              <a:rPr lang="en-US" dirty="0"/>
              <a:t>Some counties have county seats “in the middle” while others are located far away from the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County Structure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Commissioners</a:t>
            </a:r>
          </a:p>
          <a:p>
            <a:endParaRPr lang="en-US" b="1" i="1" dirty="0">
              <a:solidFill>
                <a:srgbClr val="FFFF00"/>
              </a:solidFill>
            </a:endParaRPr>
          </a:p>
          <a:p>
            <a:pPr lvl="1"/>
            <a:r>
              <a:rPr lang="en-US" dirty="0"/>
              <a:t>Fill midterm vacancies in other county offices</a:t>
            </a:r>
          </a:p>
          <a:p>
            <a:pPr lvl="1"/>
            <a:r>
              <a:rPr lang="en-US" dirty="0"/>
              <a:t>With Judge, approves and controls county budget</a:t>
            </a:r>
          </a:p>
          <a:p>
            <a:pPr lvl="1"/>
            <a:r>
              <a:rPr lang="en-US" dirty="0"/>
              <a:t>Sets salaries and authorizes personnel positions and office expenses</a:t>
            </a:r>
          </a:p>
          <a:p>
            <a:pPr lvl="1"/>
            <a:r>
              <a:rPr lang="en-US" dirty="0"/>
              <a:t>Supervises road and bridge construction in their precinct, unless unit system is adopted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County Structure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County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Clerk</a:t>
            </a:r>
          </a:p>
          <a:p>
            <a:pPr>
              <a:lnSpc>
                <a:spcPct val="90000"/>
              </a:lnSpc>
            </a:pPr>
            <a:endParaRPr lang="en-US" b="1" i="1" dirty="0">
              <a:solidFill>
                <a:srgbClr val="FFFF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Serves as clerk of commissioners court, county courts and in smaller counties, the district court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“dumping ground for miscellaneous functions”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Keeps birth and death records, documents relating to real estate transactions, issues marriage licenses and other licenses required by state (beer and wine, etc.)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Serves as elections administrator (if no other)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County Structure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District Clerk</a:t>
            </a:r>
          </a:p>
          <a:p>
            <a:pPr lvl="1"/>
            <a:r>
              <a:rPr lang="en-US" dirty="0"/>
              <a:t>Keeps custody of district court </a:t>
            </a:r>
            <a:r>
              <a:rPr lang="en-US" dirty="0" smtClean="0"/>
              <a:t>records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County and District Attorneys</a:t>
            </a:r>
          </a:p>
          <a:p>
            <a:pPr lvl="1"/>
            <a:r>
              <a:rPr lang="en-US" dirty="0"/>
              <a:t>County attorneys prosecute misdemeanors and provide county with legal advice</a:t>
            </a:r>
          </a:p>
          <a:p>
            <a:pPr lvl="1"/>
            <a:r>
              <a:rPr lang="en-US" dirty="0"/>
              <a:t>District attorneys prosecute felonies</a:t>
            </a:r>
          </a:p>
          <a:p>
            <a:pPr lvl="1"/>
            <a:r>
              <a:rPr lang="en-US" dirty="0"/>
              <a:t>Some counties combine prosecutorial functions in a criminal district attorney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County Structure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Tax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Assessor-Collector</a:t>
            </a:r>
          </a:p>
          <a:p>
            <a:pPr>
              <a:lnSpc>
                <a:spcPct val="90000"/>
              </a:lnSpc>
              <a:buNone/>
            </a:pP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Ascertains property ownership, determines taxes owed and collects tax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Also provides driver’s license renewal and voter registration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Tax duties are handled by sheriffs in counties with less than 10,000 population unless voters decide differently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Appraisal district determines tax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77724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2060"/>
                </a:solidFill>
              </a:rPr>
              <a:t>Local governments are founded on concept of </a:t>
            </a:r>
            <a:r>
              <a:rPr lang="en-US" sz="2800" b="1" i="1" dirty="0">
                <a:solidFill>
                  <a:srgbClr val="002060"/>
                </a:solidFill>
              </a:rPr>
              <a:t>local sovereignty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Jefferson believed local sovereignty was rooted in the sovereignty of the individual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Local government probably best represents the interests and desires of the electorate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The United States has four basic types of local government-</a:t>
            </a:r>
          </a:p>
          <a:p>
            <a:pPr lvl="1">
              <a:lnSpc>
                <a:spcPct val="90000"/>
              </a:lnSpc>
            </a:pPr>
            <a:r>
              <a:rPr lang="en-US" sz="2500" dirty="0" smtClean="0">
                <a:solidFill>
                  <a:srgbClr val="FF0000"/>
                </a:solidFill>
              </a:rPr>
              <a:t>the county, the township, the </a:t>
            </a:r>
            <a:r>
              <a:rPr lang="en-US" sz="2500" dirty="0" smtClean="0">
                <a:solidFill>
                  <a:srgbClr val="FF0000"/>
                </a:solidFill>
              </a:rPr>
              <a:t>special districts and the municipality</a:t>
            </a:r>
            <a:r>
              <a:rPr lang="en-US" sz="2500" dirty="0" smtClean="0">
                <a:solidFill>
                  <a:srgbClr val="FF0000"/>
                </a:solidFill>
              </a:rPr>
              <a:t>.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endParaRPr lang="en-US" sz="25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/>
              <a:t>The </a:t>
            </a:r>
            <a:r>
              <a:rPr lang="en-US" sz="2800" b="1" i="1" dirty="0">
                <a:solidFill>
                  <a:srgbClr val="002060"/>
                </a:solidFill>
              </a:rPr>
              <a:t>Dillon rule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/>
              <a:t>now prevails in most states, which allows the state to grant or deny rights to local </a:t>
            </a:r>
            <a:r>
              <a:rPr lang="en-US" sz="2800" dirty="0" smtClean="0"/>
              <a:t>governments as </a:t>
            </a:r>
            <a:r>
              <a:rPr lang="en-US" sz="2800" dirty="0"/>
              <a:t>it wishes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County Structure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Sheriffs</a:t>
            </a:r>
          </a:p>
          <a:p>
            <a:pPr lvl="1"/>
            <a:r>
              <a:rPr lang="en-US" sz="2400" dirty="0"/>
              <a:t>Has countywide jurisdiction</a:t>
            </a:r>
          </a:p>
          <a:p>
            <a:pPr lvl="1"/>
            <a:r>
              <a:rPr lang="en-US" sz="2400" dirty="0"/>
              <a:t>Primary law enforcement in smaller counties</a:t>
            </a:r>
          </a:p>
          <a:p>
            <a:pPr lvl="1"/>
            <a:r>
              <a:rPr lang="en-US" sz="2400" dirty="0"/>
              <a:t>Administrative officer for district and county courts</a:t>
            </a:r>
          </a:p>
          <a:p>
            <a:pPr>
              <a:buNone/>
            </a:pP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Constables</a:t>
            </a:r>
          </a:p>
          <a:p>
            <a:pPr lvl="1"/>
            <a:r>
              <a:rPr lang="en-US" sz="2400" dirty="0"/>
              <a:t>Assigned to JP precincts</a:t>
            </a:r>
          </a:p>
          <a:p>
            <a:pPr lvl="1"/>
            <a:r>
              <a:rPr lang="en-US" sz="2400" dirty="0"/>
              <a:t>Can patrol, make arrests but primary duty is administrative to JP, helping serve subpoenas and other legal documents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County Structure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Coroner/Medical Examiner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Mostly in larger counties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Appointed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Determines cause of death in unusual cases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JP does coroner duties if none </a:t>
            </a:r>
            <a:r>
              <a:rPr lang="en-US" dirty="0" smtClean="0"/>
              <a:t>exists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Probation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Officer</a:t>
            </a: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Handles probationers from the courts, with Chief appointed by District Judges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County Structure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Auditor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Required with population of 10,000 or more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Appointed by District Judges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Reviews all expenditures and income as check and balance to commissioners court and other elected </a:t>
            </a:r>
            <a:r>
              <a:rPr lang="en-US" dirty="0" smtClean="0"/>
              <a:t>officials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Treasurer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Receives and disburses funds – some counties have abolished office and have auditor handle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four types of local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4770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u="sng" dirty="0" smtClean="0">
                <a:solidFill>
                  <a:srgbClr val="FF0000"/>
                </a:solidFill>
              </a:rPr>
              <a:t>county</a:t>
            </a:r>
            <a:r>
              <a:rPr lang="en-US" dirty="0" smtClean="0"/>
              <a:t> is normally the largest territorial and political subdivision of a state.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u="sng" dirty="0" smtClean="0">
                <a:solidFill>
                  <a:srgbClr val="FF0000"/>
                </a:solidFill>
              </a:rPr>
              <a:t>township</a:t>
            </a:r>
            <a:r>
              <a:rPr lang="en-US" dirty="0" smtClean="0"/>
              <a:t> exist in some states as a unit of local government, usually a subdivision of a county.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special district</a:t>
            </a:r>
            <a:r>
              <a:rPr lang="en-US" dirty="0" smtClean="0"/>
              <a:t> is a unit of local government that deals with a specific function, such as education, water supply or transportation. The local school district is the most common example of a special district. Ex. McKinney school district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Municipality</a:t>
            </a:r>
            <a:r>
              <a:rPr lang="en-US" dirty="0" smtClean="0"/>
              <a:t>-is </a:t>
            </a:r>
            <a:r>
              <a:rPr lang="en-US" dirty="0" smtClean="0"/>
              <a:t>any urban unit of government including, any town, borough, city, or urban district with a charter.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371600"/>
            <a:ext cx="6858000" cy="4648200"/>
          </a:xfrm>
        </p:spPr>
        <p:txBody>
          <a:bodyPr>
            <a:normAutofit/>
          </a:bodyPr>
          <a:lstStyle/>
          <a:p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State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/>
              <a:t>has primary responsibility for</a:t>
            </a:r>
          </a:p>
          <a:p>
            <a:pPr lvl="1"/>
            <a:r>
              <a:rPr lang="en-US" sz="2400" dirty="0"/>
              <a:t>Highways</a:t>
            </a:r>
          </a:p>
          <a:p>
            <a:pPr lvl="1"/>
            <a:r>
              <a:rPr lang="en-US" sz="2400" dirty="0"/>
              <a:t>Public </a:t>
            </a:r>
            <a:r>
              <a:rPr lang="en-US" sz="2400" dirty="0" smtClean="0"/>
              <a:t>welfare</a:t>
            </a:r>
            <a:endParaRPr lang="en-US" sz="2400" dirty="0"/>
          </a:p>
          <a:p>
            <a:pPr lvl="1"/>
            <a:r>
              <a:rPr lang="en-US" sz="2400" dirty="0"/>
              <a:t>Public health</a:t>
            </a:r>
          </a:p>
          <a:p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Cities</a:t>
            </a:r>
            <a:r>
              <a:rPr lang="en-US" sz="2400" i="1" dirty="0">
                <a:solidFill>
                  <a:srgbClr val="FFFF00"/>
                </a:solidFill>
              </a:rPr>
              <a:t> </a:t>
            </a:r>
            <a:r>
              <a:rPr lang="en-US" sz="2400" dirty="0"/>
              <a:t>have primary responsibility for</a:t>
            </a:r>
          </a:p>
          <a:p>
            <a:pPr lvl="1"/>
            <a:r>
              <a:rPr lang="en-US" sz="2400" dirty="0"/>
              <a:t>Police protection</a:t>
            </a:r>
          </a:p>
          <a:p>
            <a:pPr lvl="1"/>
            <a:r>
              <a:rPr lang="en-US" sz="2400" dirty="0"/>
              <a:t>Sanitation</a:t>
            </a:r>
          </a:p>
          <a:p>
            <a:pPr lvl="1"/>
            <a:r>
              <a:rPr lang="en-US" sz="2400" dirty="0"/>
              <a:t>Parks, recreation and libraries</a:t>
            </a:r>
          </a:p>
          <a:p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School districts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/>
              <a:t>take care of education</a:t>
            </a:r>
          </a:p>
          <a:p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Counties</a:t>
            </a:r>
            <a:r>
              <a:rPr lang="en-US" sz="2400" dirty="0"/>
              <a:t> do very little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3810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  <a:latin typeface="Trebuchet MS" pitchFamily="34" charset="0"/>
              </a:rPr>
              <a:t>Infrastructure</a:t>
            </a:r>
            <a:r>
              <a:rPr lang="en-US" dirty="0" smtClean="0">
                <a:latin typeface="Trebuchet MS" pitchFamily="34" charset="0"/>
              </a:rPr>
              <a:t>-Paved roads, sidewalks, bridges etc make up what is known as infrastructure.</a:t>
            </a:r>
            <a:endParaRPr lang="en-US" dirty="0">
              <a:latin typeface="Trebuchet MS" pitchFamily="34" charset="0"/>
            </a:endParaRPr>
          </a:p>
        </p:txBody>
      </p:sp>
      <p:pic>
        <p:nvPicPr>
          <p:cNvPr id="33796" name="Picture 4" descr="http://web.mit.edu/civenv/idr/images/Infrastructure_Coll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0657" y="1066800"/>
            <a:ext cx="2173343" cy="2105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7239000" cy="5334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300" dirty="0" smtClean="0"/>
              <a:t>Property Tax</a:t>
            </a:r>
          </a:p>
          <a:p>
            <a:r>
              <a:rPr lang="en-US" dirty="0" smtClean="0"/>
              <a:t>One of the oldest taxes, </a:t>
            </a:r>
            <a:r>
              <a:rPr lang="en-US" dirty="0" smtClean="0">
                <a:solidFill>
                  <a:srgbClr val="FF0000"/>
                </a:solidFill>
              </a:rPr>
              <a:t>property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taxes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are the most important source of revenue for local government, accounting for more than two-thirds of all their tax revenue.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Property taxes are collected on real property and personal property.</a:t>
            </a:r>
          </a:p>
          <a:p>
            <a:r>
              <a:rPr lang="en-US" dirty="0" smtClean="0"/>
              <a:t>Real includes land and buildings</a:t>
            </a:r>
          </a:p>
          <a:p>
            <a:r>
              <a:rPr lang="en-US" dirty="0" smtClean="0"/>
              <a:t>Personal includes such things as stocks and bonds, jewelry, furniture, automobiles, and works of art.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process of calculating the value of property is called </a:t>
            </a:r>
            <a:r>
              <a:rPr lang="en-US" u="sng" dirty="0" smtClean="0">
                <a:solidFill>
                  <a:srgbClr val="FF0000"/>
                </a:solidFill>
              </a:rPr>
              <a:t>assessment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Municipal Government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Cities of greater than 5,000 may adopt any form of government, provided it doesn’t conflict with the Texas Constitution. These are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home rule cities</a:t>
            </a:r>
            <a:r>
              <a:rPr lang="en-US" dirty="0"/>
              <a:t>, and the city adopts a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charter</a:t>
            </a:r>
            <a:r>
              <a:rPr lang="en-US" dirty="0"/>
              <a:t> under which the city operates. The charter establishes the governing body, organization of agencies and courts, and procedures for elections, annexation and revisions to the charter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Established by the state, they are entirely dependent on the state government under which they exist.  Local governments have no legal independence.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of City Government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8229600" cy="484632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Mayor-Council </a:t>
            </a:r>
          </a:p>
          <a:p>
            <a:pPr>
              <a:lnSpc>
                <a:spcPct val="90000"/>
              </a:lnSpc>
              <a:buNone/>
            </a:pPr>
            <a:endParaRPr lang="en-US" b="1" i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The most widely used form of municipal government.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Legislative </a:t>
            </a:r>
            <a:r>
              <a:rPr lang="en-US" sz="2400" dirty="0">
                <a:solidFill>
                  <a:schemeClr val="tx1"/>
                </a:solidFill>
              </a:rPr>
              <a:t>power lies with council, executive with mayor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Mayor is elected city-wide and acts as a CEO, although most Texas mayors are weak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Usually has limited appointment or removal power, limited budgetary authority and shares power with other council members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351508"/>
            <a:ext cx="6629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McKinney City Council</a:t>
            </a:r>
          </a:p>
          <a:p>
            <a:r>
              <a:rPr lang="en-US" b="1" dirty="0" smtClean="0"/>
              <a:t>Mayor-Council</a:t>
            </a:r>
          </a:p>
          <a:p>
            <a:r>
              <a:rPr lang="en-US" dirty="0" smtClean="0"/>
              <a:t>The McKinney City Council has seven members. Four Council members are elected to single-member districts, and two Council members and the Mayor are elected at-large. </a:t>
            </a:r>
          </a:p>
          <a:p>
            <a:r>
              <a:rPr lang="en-US" dirty="0" smtClean="0"/>
              <a:t>Council meets at 6:00 p.m. on the first and third Tuesdays of each month at the McKinney City Hall Council Chambers, 222 N. Tennessee. </a:t>
            </a:r>
          </a:p>
          <a:p>
            <a:endParaRPr lang="en-US" dirty="0" smtClean="0"/>
          </a:p>
          <a:p>
            <a:r>
              <a:rPr lang="en-US" dirty="0" smtClean="0"/>
              <a:t>Current Mayor of McKinney- Brian </a:t>
            </a:r>
            <a:r>
              <a:rPr lang="en-US" dirty="0" err="1" smtClean="0"/>
              <a:t>Lougmiller</a:t>
            </a:r>
            <a:endParaRPr lang="en-US" dirty="0"/>
          </a:p>
        </p:txBody>
      </p:sp>
      <p:pic>
        <p:nvPicPr>
          <p:cNvPr id="68620" name="Picture 12" descr="Mayor Brian Loughmil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495800"/>
            <a:ext cx="1066800" cy="1600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of City Government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City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Commission</a:t>
            </a:r>
          </a:p>
          <a:p>
            <a:pPr>
              <a:buNone/>
            </a:pPr>
            <a:endParaRPr lang="en-US" b="1" i="1" dirty="0" smtClean="0">
              <a:solidFill>
                <a:srgbClr val="FFFF00"/>
              </a:solidFill>
            </a:endParaRPr>
          </a:p>
          <a:p>
            <a:pPr lvl="1"/>
            <a:r>
              <a:rPr lang="en-US" dirty="0" smtClean="0"/>
              <a:t>Originally </a:t>
            </a:r>
            <a:r>
              <a:rPr lang="en-US" dirty="0"/>
              <a:t>traced to Galveston as a result of the 1900 hurricane</a:t>
            </a:r>
          </a:p>
          <a:p>
            <a:pPr lvl="1"/>
            <a:r>
              <a:rPr lang="en-US" dirty="0"/>
              <a:t>Designed to be more responsive by giving legislative and administrative functions to five city commissioners</a:t>
            </a:r>
          </a:p>
          <a:p>
            <a:pPr lvl="1"/>
            <a:r>
              <a:rPr lang="en-US" dirty="0"/>
              <a:t>Once used in many larger cities, but only a few small cities still use this </a:t>
            </a:r>
            <a:r>
              <a:rPr lang="en-US" dirty="0" smtClean="0"/>
              <a:t>form</a:t>
            </a:r>
          </a:p>
          <a:p>
            <a:pPr lvl="1"/>
            <a:r>
              <a:rPr lang="en-US" dirty="0" smtClean="0"/>
              <a:t>Combination of executive, legislative and administrative was designed to provide efficient services, BUT</a:t>
            </a:r>
          </a:p>
          <a:p>
            <a:pPr lvl="1"/>
            <a:r>
              <a:rPr lang="en-US" dirty="0" smtClean="0"/>
              <a:t>No single person is in charge</a:t>
            </a:r>
          </a:p>
          <a:p>
            <a:pPr lvl="1"/>
            <a:r>
              <a:rPr lang="en-US" dirty="0" smtClean="0"/>
              <a:t>Minimal policy and budget oversight</a:t>
            </a:r>
          </a:p>
          <a:p>
            <a:pPr lvl="1"/>
            <a:r>
              <a:rPr lang="en-US" dirty="0" smtClean="0"/>
              <a:t>Commissioners are elected as policy makers, and usually have little administrative skills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2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4774</TotalTime>
  <Words>1260</Words>
  <Application>Microsoft Office PowerPoint</Application>
  <PresentationFormat>On-screen Show (4:3)</PresentationFormat>
  <Paragraphs>159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Opulent</vt:lpstr>
      <vt:lpstr>Slide 1</vt:lpstr>
      <vt:lpstr>Background</vt:lpstr>
      <vt:lpstr>The four types of local Government</vt:lpstr>
      <vt:lpstr>Slide 4</vt:lpstr>
      <vt:lpstr>Slide 5</vt:lpstr>
      <vt:lpstr>Municipal Government</vt:lpstr>
      <vt:lpstr>Forms of City Government</vt:lpstr>
      <vt:lpstr>Slide 8</vt:lpstr>
      <vt:lpstr>Forms of City Government</vt:lpstr>
      <vt:lpstr>Forms of City Government</vt:lpstr>
      <vt:lpstr>Forms of City Government</vt:lpstr>
      <vt:lpstr>Forms of City Government</vt:lpstr>
      <vt:lpstr>Serving Localities Local Government Services</vt:lpstr>
      <vt:lpstr>County Government</vt:lpstr>
      <vt:lpstr>County Diversity</vt:lpstr>
      <vt:lpstr>County Structure</vt:lpstr>
      <vt:lpstr>County Structure</vt:lpstr>
      <vt:lpstr>County Structure</vt:lpstr>
      <vt:lpstr>County Structure</vt:lpstr>
      <vt:lpstr>County Structure</vt:lpstr>
      <vt:lpstr>County Structure</vt:lpstr>
      <vt:lpstr>County Structure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H. Huckaby</dc:creator>
  <cp:lastModifiedBy>McKinney ISD</cp:lastModifiedBy>
  <cp:revision>701</cp:revision>
  <dcterms:created xsi:type="dcterms:W3CDTF">2003-01-22T03:33:35Z</dcterms:created>
  <dcterms:modified xsi:type="dcterms:W3CDTF">2012-01-18T00:43:20Z</dcterms:modified>
</cp:coreProperties>
</file>