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683" r:id="rId2"/>
    <p:sldId id="689" r:id="rId3"/>
    <p:sldId id="691" r:id="rId4"/>
    <p:sldId id="697" r:id="rId5"/>
    <p:sldId id="717" r:id="rId6"/>
    <p:sldId id="718" r:id="rId7"/>
    <p:sldId id="724" r:id="rId8"/>
    <p:sldId id="725" r:id="rId9"/>
    <p:sldId id="726" r:id="rId10"/>
    <p:sldId id="728" r:id="rId11"/>
    <p:sldId id="731" r:id="rId12"/>
    <p:sldId id="808" r:id="rId13"/>
    <p:sldId id="732" r:id="rId14"/>
    <p:sldId id="735" r:id="rId15"/>
    <p:sldId id="737" r:id="rId16"/>
    <p:sldId id="738" r:id="rId17"/>
    <p:sldId id="739" r:id="rId18"/>
    <p:sldId id="740" r:id="rId19"/>
    <p:sldId id="741" r:id="rId20"/>
    <p:sldId id="742" r:id="rId21"/>
    <p:sldId id="744" r:id="rId22"/>
    <p:sldId id="745" r:id="rId23"/>
    <p:sldId id="746" r:id="rId24"/>
    <p:sldId id="748" r:id="rId25"/>
    <p:sldId id="749" r:id="rId26"/>
    <p:sldId id="750" r:id="rId27"/>
    <p:sldId id="751" r:id="rId28"/>
    <p:sldId id="752" r:id="rId29"/>
    <p:sldId id="753" r:id="rId30"/>
    <p:sldId id="754" r:id="rId31"/>
    <p:sldId id="755" r:id="rId32"/>
    <p:sldId id="756" r:id="rId33"/>
    <p:sldId id="757" r:id="rId34"/>
    <p:sldId id="758" r:id="rId35"/>
    <p:sldId id="759" r:id="rId36"/>
    <p:sldId id="760" r:id="rId37"/>
    <p:sldId id="762" r:id="rId38"/>
    <p:sldId id="763" r:id="rId39"/>
    <p:sldId id="764" r:id="rId40"/>
    <p:sldId id="767" r:id="rId41"/>
    <p:sldId id="771" r:id="rId42"/>
    <p:sldId id="809" r:id="rId43"/>
    <p:sldId id="810"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94504" autoAdjust="0"/>
  </p:normalViewPr>
  <p:slideViewPr>
    <p:cSldViewPr>
      <p:cViewPr>
        <p:scale>
          <a:sx n="80" d="100"/>
          <a:sy n="80" d="100"/>
        </p:scale>
        <p:origin x="-100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A1922-0DB6-416B-9508-5C6D4264BE96}" type="datetimeFigureOut">
              <a:rPr lang="en-US" smtClean="0"/>
              <a:t>1/17/2012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8D2DD1-6336-422D-948E-2FE420CE580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026ED-C6B3-4BDA-B2E1-01915A3DF834}" type="datetimeFigureOut">
              <a:rPr lang="en-US" smtClean="0"/>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3185D-3AC9-4B7D-A08E-0FE17CC5EF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257E3-EF39-4B80-8310-6E0EE0CB0FBE}"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257E3-EF39-4B80-8310-6E0EE0CB0FBE}"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CBDBD53C-595F-4C94-9DF9-63BC9C041E1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D5481C7-0CD6-4E67-8ED2-4D7972A9FAB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86EF38F-A77C-4D44-8318-38F5F78FBF8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B6914FF-9D3B-4B76-8E3B-D8B554B75B8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FDF397D4-FB20-41D8-9418-BA68C3E0BE0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C1046F5-27CB-4498-8036-0C68578540E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F00BA7B3-13B0-4EB6-A100-57A5B32D033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E674D715-1F2D-485A-BF3F-DE8E105EF86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8B667D5-0969-4AE1-975C-9F851A73EF3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E5E505C-792A-403A-A543-0DEF0879A87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4373E94-ECDE-4321-84C8-963B424A8653}"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0" scaled="1"/>
          <a:tileRect/>
        </a:gra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23E305C9-A1EA-463F-989E-9252425EA58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4"/>
          <p:cNvSpPr txBox="1">
            <a:spLocks noChangeArrowheads="1"/>
          </p:cNvSpPr>
          <p:nvPr/>
        </p:nvSpPr>
        <p:spPr bwMode="auto">
          <a:xfrm>
            <a:off x="2667000" y="1219200"/>
            <a:ext cx="4463679" cy="1055608"/>
          </a:xfrm>
          <a:prstGeom prst="roundRect">
            <a:avLst/>
          </a:prstGeom>
          <a:solidFill>
            <a:schemeClr val="bg2"/>
          </a:solidFill>
          <a:ln w="12700">
            <a:noFill/>
            <a:miter lim="800000"/>
            <a:headEnd/>
            <a:tailEnd/>
          </a:ln>
          <a:effectLst>
            <a:softEdge rad="63500"/>
          </a:effectLst>
        </p:spPr>
        <p:txBody>
          <a:bodyPr wrap="square">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Texas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State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Government</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algn="ct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grpSp>
        <p:nvGrpSpPr>
          <p:cNvPr id="4101" name="Group 8"/>
          <p:cNvGrpSpPr>
            <a:grpSpLocks/>
          </p:cNvGrpSpPr>
          <p:nvPr/>
        </p:nvGrpSpPr>
        <p:grpSpPr bwMode="auto">
          <a:xfrm>
            <a:off x="76200" y="76200"/>
            <a:ext cx="3276600" cy="623888"/>
            <a:chOff x="76200" y="76200"/>
            <a:chExt cx="3505200" cy="623888"/>
          </a:xfrm>
        </p:grpSpPr>
        <p:pic>
          <p:nvPicPr>
            <p:cNvPr id="4106"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4107"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Legislature</a:t>
              </a:r>
            </a:p>
          </p:txBody>
        </p:sp>
      </p:grpSp>
      <p:sp>
        <p:nvSpPr>
          <p:cNvPr id="12" name="Rectangle 11"/>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pic>
        <p:nvPicPr>
          <p:cNvPr id="93186" name="Picture 2" descr="http://www.texasfishingonline.net/Texas%20Fishing%20Online%20Map.jpg"/>
          <p:cNvPicPr>
            <a:picLocks noChangeAspect="1" noChangeArrowheads="1"/>
          </p:cNvPicPr>
          <p:nvPr/>
        </p:nvPicPr>
        <p:blipFill>
          <a:blip r:embed="rId3" cstate="print"/>
          <a:srcRect/>
          <a:stretch>
            <a:fillRect/>
          </a:stretch>
        </p:blipFill>
        <p:spPr bwMode="auto">
          <a:xfrm>
            <a:off x="2971800" y="2667000"/>
            <a:ext cx="3810000" cy="360045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4"/>
          <p:cNvSpPr txBox="1">
            <a:spLocks noChangeArrowheads="1"/>
          </p:cNvSpPr>
          <p:nvPr/>
        </p:nvSpPr>
        <p:spPr bwMode="auto">
          <a:xfrm>
            <a:off x="3276884" y="1243013"/>
            <a:ext cx="2590232"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Governor</a:t>
            </a:r>
          </a:p>
        </p:txBody>
      </p:sp>
      <p:sp>
        <p:nvSpPr>
          <p:cNvPr id="8196" name="Text Box 18"/>
          <p:cNvSpPr txBox="1">
            <a:spLocks noChangeArrowheads="1"/>
          </p:cNvSpPr>
          <p:nvPr/>
        </p:nvSpPr>
        <p:spPr bwMode="auto">
          <a:xfrm>
            <a:off x="914400" y="2057400"/>
            <a:ext cx="1511283"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Removal</a:t>
            </a:r>
          </a:p>
        </p:txBody>
      </p:sp>
      <p:grpSp>
        <p:nvGrpSpPr>
          <p:cNvPr id="2" name="Group 12"/>
          <p:cNvGrpSpPr>
            <a:grpSpLocks/>
          </p:cNvGrpSpPr>
          <p:nvPr/>
        </p:nvGrpSpPr>
        <p:grpSpPr bwMode="auto">
          <a:xfrm>
            <a:off x="914400" y="2590800"/>
            <a:ext cx="7315200" cy="2860358"/>
            <a:chOff x="914400" y="2590800"/>
            <a:chExt cx="7315200" cy="2859567"/>
          </a:xfrm>
        </p:grpSpPr>
        <p:sp>
          <p:nvSpPr>
            <p:cNvPr id="8199" name="Text Box 19"/>
            <p:cNvSpPr txBox="1">
              <a:spLocks noChangeArrowheads="1"/>
            </p:cNvSpPr>
            <p:nvPr/>
          </p:nvSpPr>
          <p:spPr bwMode="auto">
            <a:xfrm>
              <a:off x="914400" y="2590800"/>
              <a:ext cx="7315200" cy="2859567"/>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Removal </a:t>
              </a:r>
              <a:r>
                <a:rPr lang="en-US" sz="1800" b="1" dirty="0">
                  <a:solidFill>
                    <a:schemeClr val="bg1"/>
                  </a:solidFill>
                  <a:latin typeface="Arial" charset="0"/>
                </a:rPr>
                <a:t>- May be removed through a process of impeachment and removal by the legislature.</a:t>
              </a: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r>
                <a:rPr lang="en-US" sz="1800" b="1" dirty="0">
                  <a:solidFill>
                    <a:schemeClr val="bg1"/>
                  </a:solidFill>
                  <a:latin typeface="Arial" charset="0"/>
                </a:rPr>
                <a:t> </a:t>
              </a:r>
            </a:p>
          </p:txBody>
        </p:sp>
        <p:sp>
          <p:nvSpPr>
            <p:cNvPr id="12" name="Text Box 19"/>
            <p:cNvSpPr txBox="1">
              <a:spLocks noChangeArrowheads="1"/>
            </p:cNvSpPr>
            <p:nvPr/>
          </p:nvSpPr>
          <p:spPr bwMode="auto">
            <a:xfrm>
              <a:off x="1447800" y="3457334"/>
              <a:ext cx="6400800" cy="1876918"/>
            </a:xfrm>
            <a:prstGeom prst="rect">
              <a:avLst/>
            </a:prstGeom>
            <a:noFill/>
            <a:ln w="6350">
              <a:noFill/>
              <a:miter lim="800000"/>
              <a:headEnd/>
              <a:tailEnd/>
            </a:ln>
            <a:effectLst>
              <a:softEdge rad="63500"/>
            </a:effectLst>
          </p:spPr>
          <p:txBody>
            <a:bodyPr wrap="square">
              <a:spAutoFit/>
            </a:bodyPr>
            <a:lstStyle/>
            <a:p>
              <a:pPr marL="231775" indent="-231775" algn="just">
                <a:spcAft>
                  <a:spcPts val="1200"/>
                </a:spcAft>
                <a:buFont typeface="Wingdings" pitchFamily="2" charset="2"/>
                <a:buChar char="ü"/>
                <a:defRPr/>
              </a:pPr>
              <a:r>
                <a:rPr lang="en-US" sz="1600" b="1" u="sng" dirty="0">
                  <a:solidFill>
                    <a:schemeClr val="bg1"/>
                  </a:solidFill>
                  <a:latin typeface="Arial" pitchFamily="34" charset="0"/>
                </a:rPr>
                <a:t>Impeachment</a:t>
              </a:r>
              <a:r>
                <a:rPr lang="en-US" sz="1600" b="1" dirty="0">
                  <a:solidFill>
                    <a:schemeClr val="bg1"/>
                  </a:solidFill>
                  <a:latin typeface="Arial" pitchFamily="34" charset="0"/>
                </a:rPr>
                <a:t> - The formal process through which the House accuses an executive or judicial branch official of misconduct serious enough to warrant removal from office.</a:t>
              </a:r>
            </a:p>
            <a:p>
              <a:pPr marL="231775" indent="-231775" algn="just">
                <a:spcAft>
                  <a:spcPts val="1200"/>
                </a:spcAft>
                <a:buFont typeface="Wingdings" pitchFamily="2" charset="2"/>
                <a:buChar char="ü"/>
                <a:defRPr/>
              </a:pPr>
              <a:r>
                <a:rPr lang="en-US" sz="1600" b="1" u="sng" dirty="0">
                  <a:solidFill>
                    <a:schemeClr val="bg1"/>
                  </a:solidFill>
                  <a:latin typeface="Arial" pitchFamily="34" charset="0"/>
                </a:rPr>
                <a:t>House</a:t>
              </a:r>
              <a:r>
                <a:rPr lang="en-US" sz="1600" b="1" dirty="0">
                  <a:solidFill>
                    <a:schemeClr val="bg1"/>
                  </a:solidFill>
                  <a:latin typeface="Arial" pitchFamily="34" charset="0"/>
                </a:rPr>
                <a:t> - Votes to impeach the governor by majority vote.</a:t>
              </a:r>
            </a:p>
            <a:p>
              <a:pPr marL="231775" indent="-231775" algn="just">
                <a:spcAft>
                  <a:spcPts val="1200"/>
                </a:spcAft>
                <a:buFont typeface="Wingdings" pitchFamily="2" charset="2"/>
                <a:buChar char="ü"/>
                <a:defRPr/>
              </a:pPr>
              <a:r>
                <a:rPr lang="en-US" sz="1600" b="1" u="sng" dirty="0">
                  <a:solidFill>
                    <a:schemeClr val="bg1"/>
                  </a:solidFill>
                  <a:latin typeface="Arial" pitchFamily="34" charset="0"/>
                </a:rPr>
                <a:t>Senate</a:t>
              </a:r>
              <a:r>
                <a:rPr lang="en-US" sz="1600" b="1" dirty="0">
                  <a:solidFill>
                    <a:schemeClr val="bg1"/>
                  </a:solidFill>
                  <a:latin typeface="Arial" pitchFamily="34" charset="0"/>
                </a:rPr>
                <a:t> - Conducts a trial and may vote to remove by a two-thirds margin.</a:t>
              </a:r>
            </a:p>
          </p:txBody>
        </p:sp>
      </p:grpSp>
      <p:grpSp>
        <p:nvGrpSpPr>
          <p:cNvPr id="3" name="Group 8"/>
          <p:cNvGrpSpPr>
            <a:grpSpLocks/>
          </p:cNvGrpSpPr>
          <p:nvPr/>
        </p:nvGrpSpPr>
        <p:grpSpPr bwMode="auto">
          <a:xfrm>
            <a:off x="76200" y="76200"/>
            <a:ext cx="3124200" cy="623888"/>
            <a:chOff x="76200" y="76200"/>
            <a:chExt cx="3124200" cy="623888"/>
          </a:xfrm>
        </p:grpSpPr>
        <p:pic>
          <p:nvPicPr>
            <p:cNvPr id="13"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4" name="WordArt 18"/>
            <p:cNvSpPr>
              <a:spLocks noChangeArrowheads="1" noChangeShapeType="1" noTextEdit="1"/>
            </p:cNvSpPr>
            <p:nvPr/>
          </p:nvSpPr>
          <p:spPr bwMode="auto">
            <a:xfrm>
              <a:off x="1066800" y="228600"/>
              <a:ext cx="2133600" cy="3810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Executive Branch</a:t>
              </a:r>
            </a:p>
          </p:txBody>
        </p:sp>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4"/>
          <p:cNvSpPr txBox="1">
            <a:spLocks noChangeArrowheads="1"/>
          </p:cNvSpPr>
          <p:nvPr/>
        </p:nvSpPr>
        <p:spPr bwMode="auto">
          <a:xfrm>
            <a:off x="2018644" y="1243013"/>
            <a:ext cx="5106710"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Powers and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Responsibilities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10244" name="Text Box 18"/>
          <p:cNvSpPr txBox="1">
            <a:spLocks noChangeArrowheads="1"/>
          </p:cNvSpPr>
          <p:nvPr/>
        </p:nvSpPr>
        <p:spPr bwMode="auto">
          <a:xfrm>
            <a:off x="0" y="1752600"/>
            <a:ext cx="3040380" cy="919401"/>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Legislative </a:t>
            </a:r>
            <a:r>
              <a:rPr lang="en-US" b="1" dirty="0" smtClean="0">
                <a:solidFill>
                  <a:schemeClr val="accent2"/>
                </a:solidFill>
                <a:latin typeface="Arial" charset="0"/>
              </a:rPr>
              <a:t>Powers</a:t>
            </a:r>
          </a:p>
          <a:p>
            <a:r>
              <a:rPr lang="en-US" b="1" dirty="0" smtClean="0">
                <a:solidFill>
                  <a:schemeClr val="accent2"/>
                </a:solidFill>
                <a:latin typeface="Arial" charset="0"/>
              </a:rPr>
              <a:t>Of the Governor</a:t>
            </a:r>
            <a:endParaRPr lang="en-US" b="1" dirty="0">
              <a:solidFill>
                <a:schemeClr val="accent2"/>
              </a:solidFill>
              <a:latin typeface="Arial" charset="0"/>
            </a:endParaRPr>
          </a:p>
        </p:txBody>
      </p:sp>
      <p:sp>
        <p:nvSpPr>
          <p:cNvPr id="10246" name="Text Box 19"/>
          <p:cNvSpPr txBox="1">
            <a:spLocks noChangeArrowheads="1"/>
          </p:cNvSpPr>
          <p:nvPr/>
        </p:nvSpPr>
        <p:spPr bwMode="auto">
          <a:xfrm>
            <a:off x="2971800" y="1828800"/>
            <a:ext cx="6172200" cy="1328023"/>
          </a:xfrm>
          <a:prstGeom prst="roundRect">
            <a:avLst/>
          </a:prstGeom>
          <a:solidFill>
            <a:schemeClr val="accent6"/>
          </a:solidFill>
          <a:ln w="6350">
            <a:noFill/>
            <a:miter lim="800000"/>
            <a:headEnd/>
            <a:tailEnd/>
          </a:ln>
          <a:effectLst>
            <a:softEdge rad="63500"/>
          </a:effectLst>
        </p:spPr>
        <p:txBody>
          <a:bodyPr wrap="square">
            <a:spAutoFit/>
          </a:bodyPr>
          <a:lstStyle/>
          <a:p>
            <a:pPr algn="just"/>
            <a:r>
              <a:rPr lang="en-US" sz="1800" b="1" u="sng" dirty="0" smtClean="0">
                <a:solidFill>
                  <a:schemeClr val="bg1"/>
                </a:solidFill>
                <a:latin typeface="Arial" charset="0"/>
              </a:rPr>
              <a:t>Legislative Powers</a:t>
            </a:r>
            <a:r>
              <a:rPr lang="en-US" sz="1800" b="1" dirty="0" smtClean="0">
                <a:solidFill>
                  <a:schemeClr val="bg1"/>
                </a:solidFill>
                <a:latin typeface="Arial" charset="0"/>
              </a:rPr>
              <a:t> </a:t>
            </a:r>
            <a:r>
              <a:rPr lang="en-US" sz="1800" b="1" dirty="0">
                <a:solidFill>
                  <a:schemeClr val="bg1"/>
                </a:solidFill>
                <a:latin typeface="Arial" charset="0"/>
              </a:rPr>
              <a:t>- </a:t>
            </a:r>
            <a:r>
              <a:rPr lang="en-US" sz="1800" b="1" dirty="0" smtClean="0">
                <a:solidFill>
                  <a:schemeClr val="bg1"/>
                </a:solidFill>
                <a:latin typeface="Arial" charset="0"/>
              </a:rPr>
              <a:t>The Texas Constitution grants the governor authority to act in a broad range of policy areas, but most of the governor’s powers are coupled with limitations.</a:t>
            </a:r>
            <a:endParaRPr lang="en-US" sz="1800" b="1" dirty="0">
              <a:solidFill>
                <a:schemeClr val="bg1"/>
              </a:solidFill>
              <a:latin typeface="Arial" charset="0"/>
            </a:endParaRPr>
          </a:p>
        </p:txBody>
      </p:sp>
      <p:sp>
        <p:nvSpPr>
          <p:cNvPr id="13" name="Text Box 20"/>
          <p:cNvSpPr txBox="1">
            <a:spLocks noChangeArrowheads="1"/>
          </p:cNvSpPr>
          <p:nvPr/>
        </p:nvSpPr>
        <p:spPr bwMode="auto">
          <a:xfrm>
            <a:off x="2743200" y="4800600"/>
            <a:ext cx="5867400" cy="646986"/>
          </a:xfrm>
          <a:prstGeom prst="roundRect">
            <a:avLst/>
          </a:prstGeom>
          <a:solidFill>
            <a:schemeClr val="bg2">
              <a:lumMod val="90000"/>
            </a:schemeClr>
          </a:solidFill>
          <a:ln w="6350">
            <a:noFill/>
            <a:miter lim="800000"/>
            <a:headEnd/>
            <a:tailEnd/>
          </a:ln>
          <a:effectLst>
            <a:softEdge rad="63500"/>
          </a:effectLst>
        </p:spPr>
        <p:txBody>
          <a:bodyPr wrap="square">
            <a:spAutoFit/>
          </a:bodyPr>
          <a:lstStyle/>
          <a:p>
            <a:pPr algn="just"/>
            <a:r>
              <a:rPr lang="en-US" sz="1600" b="1" u="sng" dirty="0" smtClean="0">
                <a:latin typeface="Arial" charset="0"/>
              </a:rPr>
              <a:t>Veto </a:t>
            </a:r>
            <a:r>
              <a:rPr lang="en-US" sz="1600" b="1" u="sng" dirty="0" smtClean="0">
                <a:latin typeface="Arial" charset="0"/>
              </a:rPr>
              <a:t>Legislation</a:t>
            </a:r>
            <a:r>
              <a:rPr lang="en-US" sz="1600" b="1" dirty="0" smtClean="0">
                <a:latin typeface="Arial" charset="0"/>
              </a:rPr>
              <a:t> - The </a:t>
            </a:r>
            <a:r>
              <a:rPr lang="en-US" sz="1600" b="1" dirty="0" smtClean="0">
                <a:latin typeface="Arial" charset="0"/>
              </a:rPr>
              <a:t>Texas Constitution permits the governor to veto bills passed by the legislature.  </a:t>
            </a:r>
            <a:endParaRPr lang="en-US" sz="1600" b="1" dirty="0">
              <a:latin typeface="Arial" charset="0"/>
            </a:endParaRPr>
          </a:p>
        </p:txBody>
      </p:sp>
      <p:grpSp>
        <p:nvGrpSpPr>
          <p:cNvPr id="2" name="Group 8"/>
          <p:cNvGrpSpPr>
            <a:grpSpLocks/>
          </p:cNvGrpSpPr>
          <p:nvPr/>
        </p:nvGrpSpPr>
        <p:grpSpPr bwMode="auto">
          <a:xfrm>
            <a:off x="76200" y="76200"/>
            <a:ext cx="3124200" cy="623888"/>
            <a:chOff x="76200" y="76200"/>
            <a:chExt cx="3124200" cy="623888"/>
          </a:xfrm>
        </p:grpSpPr>
        <p:pic>
          <p:nvPicPr>
            <p:cNvPr id="11"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2" name="WordArt 18"/>
            <p:cNvSpPr>
              <a:spLocks noChangeArrowheads="1" noChangeShapeType="1" noTextEdit="1"/>
            </p:cNvSpPr>
            <p:nvPr/>
          </p:nvSpPr>
          <p:spPr bwMode="auto">
            <a:xfrm>
              <a:off x="1066800" y="228600"/>
              <a:ext cx="2133600" cy="3810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Executive Branch</a:t>
              </a:r>
            </a:p>
          </p:txBody>
        </p:sp>
      </p:grpSp>
      <p:sp>
        <p:nvSpPr>
          <p:cNvPr id="14" name="Rectangle 13"/>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
        <p:nvSpPr>
          <p:cNvPr id="17" name="Rectangle 16"/>
          <p:cNvSpPr/>
          <p:nvPr/>
        </p:nvSpPr>
        <p:spPr>
          <a:xfrm>
            <a:off x="2819400" y="3352800"/>
            <a:ext cx="5486400" cy="1323439"/>
          </a:xfrm>
          <a:prstGeom prst="rect">
            <a:avLst/>
          </a:prstGeom>
        </p:spPr>
        <p:txBody>
          <a:bodyPr wrap="square">
            <a:spAutoFit/>
          </a:bodyPr>
          <a:lstStyle/>
          <a:p>
            <a:pPr algn="just"/>
            <a:r>
              <a:rPr lang="en-US" sz="2000" b="1" u="sng" dirty="0" smtClean="0">
                <a:latin typeface="Arial" charset="0"/>
              </a:rPr>
              <a:t>Condition of the State</a:t>
            </a:r>
            <a:r>
              <a:rPr lang="en-US" sz="2000" b="1" dirty="0" smtClean="0">
                <a:latin typeface="Arial" charset="0"/>
              </a:rPr>
              <a:t>  - The governor delivers the State of the State address at the beginning of each legislative session on the condition of the state.</a:t>
            </a:r>
            <a:endParaRPr lang="en-US" sz="20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8"/>
          <p:cNvSpPr txBox="1">
            <a:spLocks noChangeArrowheads="1"/>
          </p:cNvSpPr>
          <p:nvPr/>
        </p:nvSpPr>
        <p:spPr bwMode="auto">
          <a:xfrm>
            <a:off x="762000" y="1828800"/>
            <a:ext cx="3637106"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Action by the Governor</a:t>
            </a:r>
          </a:p>
        </p:txBody>
      </p:sp>
      <p:sp>
        <p:nvSpPr>
          <p:cNvPr id="29701" name="Text Box 19"/>
          <p:cNvSpPr txBox="1">
            <a:spLocks noChangeArrowheads="1"/>
          </p:cNvSpPr>
          <p:nvPr/>
        </p:nvSpPr>
        <p:spPr bwMode="auto">
          <a:xfrm>
            <a:off x="228600" y="23622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Final Passage</a:t>
            </a:r>
            <a:r>
              <a:rPr lang="en-US" sz="1800" b="1" dirty="0">
                <a:solidFill>
                  <a:schemeClr val="bg1"/>
                </a:solidFill>
                <a:latin typeface="Arial" charset="0"/>
              </a:rPr>
              <a:t> – </a:t>
            </a:r>
            <a:r>
              <a:rPr lang="en-US" sz="1800" b="1" dirty="0" smtClean="0">
                <a:solidFill>
                  <a:schemeClr val="bg1"/>
                </a:solidFill>
                <a:latin typeface="Arial" charset="0"/>
              </a:rPr>
              <a:t>Once a bill passes the legislature, it goes to the governor, who has three options.</a:t>
            </a:r>
            <a:endParaRPr lang="en-US" sz="1800" b="1" dirty="0">
              <a:solidFill>
                <a:schemeClr val="bg1"/>
              </a:solidFill>
              <a:latin typeface="Arial" charset="0"/>
            </a:endParaRPr>
          </a:p>
        </p:txBody>
      </p:sp>
      <p:sp>
        <p:nvSpPr>
          <p:cNvPr id="29702" name="Text Box 14"/>
          <p:cNvSpPr txBox="1">
            <a:spLocks noChangeArrowheads="1"/>
          </p:cNvSpPr>
          <p:nvPr/>
        </p:nvSpPr>
        <p:spPr bwMode="auto">
          <a:xfrm>
            <a:off x="2410324" y="1243013"/>
            <a:ext cx="432335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Legislative Process</a:t>
            </a:r>
          </a:p>
        </p:txBody>
      </p:sp>
      <p:sp>
        <p:nvSpPr>
          <p:cNvPr id="9" name="Text Box 20"/>
          <p:cNvSpPr txBox="1">
            <a:spLocks noChangeArrowheads="1"/>
          </p:cNvSpPr>
          <p:nvPr/>
        </p:nvSpPr>
        <p:spPr bwMode="auto">
          <a:xfrm>
            <a:off x="1676400" y="3124200"/>
            <a:ext cx="64008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dirty="0">
                <a:latin typeface="Arial" charset="0"/>
              </a:rPr>
              <a:t>Take No Action</a:t>
            </a:r>
            <a:r>
              <a:rPr lang="en-US" sz="1600" b="1" dirty="0">
                <a:latin typeface="Arial" charset="0"/>
              </a:rPr>
              <a:t> – Take no action on the bill; however, the bill becomes law after ten days if the legislature is in session.</a:t>
            </a:r>
          </a:p>
        </p:txBody>
      </p:sp>
      <p:sp>
        <p:nvSpPr>
          <p:cNvPr id="11" name="Text Box 20"/>
          <p:cNvSpPr txBox="1">
            <a:spLocks noChangeArrowheads="1"/>
          </p:cNvSpPr>
          <p:nvPr/>
        </p:nvSpPr>
        <p:spPr bwMode="auto">
          <a:xfrm>
            <a:off x="1676400" y="3733800"/>
            <a:ext cx="64008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dirty="0">
                <a:latin typeface="Arial" charset="0"/>
              </a:rPr>
              <a:t>Approve the Legislation</a:t>
            </a:r>
            <a:r>
              <a:rPr lang="en-US" sz="1600" b="1" dirty="0">
                <a:latin typeface="Arial" charset="0"/>
              </a:rPr>
              <a:t> – Sign the bill passed by the legislature into law.</a:t>
            </a:r>
          </a:p>
        </p:txBody>
      </p:sp>
      <p:sp>
        <p:nvSpPr>
          <p:cNvPr id="13" name="Text Box 20"/>
          <p:cNvSpPr txBox="1">
            <a:spLocks noChangeArrowheads="1"/>
          </p:cNvSpPr>
          <p:nvPr/>
        </p:nvSpPr>
        <p:spPr bwMode="auto">
          <a:xfrm>
            <a:off x="1676400" y="4648200"/>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dirty="0">
                <a:latin typeface="Arial" charset="0"/>
              </a:rPr>
              <a:t>Line Item Veto</a:t>
            </a:r>
            <a:r>
              <a:rPr lang="en-US" sz="1600" b="1" dirty="0">
                <a:latin typeface="Arial" charset="0"/>
              </a:rPr>
              <a:t> – Exercise line-item veto on appropriation bills</a:t>
            </a:r>
            <a:r>
              <a:rPr lang="en-US" sz="1600" b="1" dirty="0" smtClean="0">
                <a:latin typeface="Arial" charset="0"/>
              </a:rPr>
              <a:t>. </a:t>
            </a:r>
            <a:r>
              <a:rPr lang="en-US" sz="1600" b="1" dirty="0" smtClean="0">
                <a:solidFill>
                  <a:srgbClr val="FF0000"/>
                </a:solidFill>
                <a:latin typeface="Arial" charset="0"/>
              </a:rPr>
              <a:t>***This is one power that most Governors have, but the President does not have.</a:t>
            </a:r>
            <a:endParaRPr lang="en-US" sz="1600" b="1" dirty="0">
              <a:solidFill>
                <a:srgbClr val="FF0000"/>
              </a:solidFill>
              <a:latin typeface="Arial" charset="0"/>
            </a:endParaRPr>
          </a:p>
        </p:txBody>
      </p:sp>
      <p:grpSp>
        <p:nvGrpSpPr>
          <p:cNvPr id="2" name="Group 13"/>
          <p:cNvGrpSpPr>
            <a:grpSpLocks/>
          </p:cNvGrpSpPr>
          <p:nvPr/>
        </p:nvGrpSpPr>
        <p:grpSpPr bwMode="auto">
          <a:xfrm>
            <a:off x="1371600" y="5223510"/>
            <a:ext cx="6400800" cy="1634490"/>
            <a:chOff x="1371600" y="3429003"/>
            <a:chExt cx="6400800" cy="1634227"/>
          </a:xfrm>
        </p:grpSpPr>
        <p:sp>
          <p:nvSpPr>
            <p:cNvPr id="15" name="TextBox 14"/>
            <p:cNvSpPr txBox="1"/>
            <p:nvPr/>
          </p:nvSpPr>
          <p:spPr bwMode="auto">
            <a:xfrm>
              <a:off x="1371600" y="3429003"/>
              <a:ext cx="6400800" cy="1634227"/>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i="1" dirty="0">
                  <a:solidFill>
                    <a:schemeClr val="bg1"/>
                  </a:solidFill>
                  <a:latin typeface="Arial" pitchFamily="34" charset="0"/>
                  <a:cs typeface="Arial" pitchFamily="34" charset="0"/>
                </a:rPr>
                <a:t>Comments</a:t>
              </a:r>
              <a:r>
                <a:rPr lang="en-US" sz="1800" b="1" i="1" dirty="0" smtClean="0">
                  <a:solidFill>
                    <a:schemeClr val="bg1"/>
                  </a:solidFill>
                  <a:latin typeface="Arial" pitchFamily="34" charset="0"/>
                  <a:cs typeface="Arial" pitchFamily="34" charset="0"/>
                </a:rPr>
                <a:t>:</a:t>
              </a: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r>
                <a:rPr lang="en-US" sz="1800" b="1" dirty="0">
                  <a:solidFill>
                    <a:schemeClr val="bg1"/>
                  </a:solidFill>
                  <a:latin typeface="Arial" pitchFamily="34" charset="0"/>
                  <a:cs typeface="Arial" pitchFamily="34" charset="0"/>
                </a:rPr>
                <a:t> </a:t>
              </a:r>
            </a:p>
          </p:txBody>
        </p:sp>
        <p:sp>
          <p:nvSpPr>
            <p:cNvPr id="29716" name="TextBox 12"/>
            <p:cNvSpPr txBox="1">
              <a:spLocks noChangeArrowheads="1"/>
            </p:cNvSpPr>
            <p:nvPr/>
          </p:nvSpPr>
          <p:spPr bwMode="auto">
            <a:xfrm>
              <a:off x="1600200" y="3858200"/>
              <a:ext cx="6019800" cy="953953"/>
            </a:xfrm>
            <a:prstGeom prst="rect">
              <a:avLst/>
            </a:prstGeom>
            <a:noFill/>
            <a:ln w="9525">
              <a:noFill/>
              <a:miter lim="800000"/>
              <a:headEnd/>
              <a:tailEnd/>
            </a:ln>
          </p:spPr>
          <p:txBody>
            <a:bodyPr>
              <a:spAutoFit/>
            </a:bodyPr>
            <a:lstStyle/>
            <a:p>
              <a:pPr marL="231775" indent="-231775" algn="just">
                <a:buFont typeface="Arial" charset="0"/>
                <a:buChar char="•"/>
              </a:pPr>
              <a:r>
                <a:rPr lang="en-US" sz="1400" b="1" dirty="0">
                  <a:solidFill>
                    <a:schemeClr val="bg1"/>
                  </a:solidFill>
                  <a:latin typeface="Arial" charset="0"/>
                  <a:cs typeface="Arial" charset="0"/>
                </a:rPr>
                <a:t>The Governor has the power to strike out sections or items of an appropriations bill while signing the remainder of the bill into law.</a:t>
              </a:r>
            </a:p>
            <a:p>
              <a:pPr marL="231775" indent="-231775" algn="just"/>
              <a:endParaRPr lang="en-US" sz="1400" b="1" dirty="0">
                <a:solidFill>
                  <a:schemeClr val="bg1"/>
                </a:solidFill>
                <a:latin typeface="Arial" charset="0"/>
                <a:cs typeface="Arial" charset="0"/>
              </a:endParaRPr>
            </a:p>
            <a:p>
              <a:pPr marL="231775" indent="-231775" algn="just">
                <a:buFont typeface="Arial" charset="0"/>
                <a:buChar char="•"/>
              </a:pPr>
              <a:r>
                <a:rPr lang="en-US" sz="1400" b="1" dirty="0">
                  <a:solidFill>
                    <a:schemeClr val="bg1"/>
                  </a:solidFill>
                  <a:latin typeface="Arial" charset="0"/>
                  <a:cs typeface="Arial" charset="0"/>
                </a:rPr>
                <a:t>This authority is only applicable in an appropriations bill.</a:t>
              </a:r>
            </a:p>
          </p:txBody>
        </p:sp>
      </p:grpSp>
      <p:sp>
        <p:nvSpPr>
          <p:cNvPr id="17" name="Text Box 20"/>
          <p:cNvSpPr txBox="1">
            <a:spLocks noChangeArrowheads="1"/>
          </p:cNvSpPr>
          <p:nvPr/>
        </p:nvSpPr>
        <p:spPr bwMode="auto">
          <a:xfrm>
            <a:off x="1676400" y="4343400"/>
            <a:ext cx="6400800" cy="37457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dirty="0">
                <a:latin typeface="Arial" charset="0"/>
              </a:rPr>
              <a:t>Veto</a:t>
            </a:r>
            <a:r>
              <a:rPr lang="en-US" sz="1600" b="1" dirty="0">
                <a:latin typeface="Arial" charset="0"/>
              </a:rPr>
              <a:t> – Issue a veto on the entire bill.</a:t>
            </a:r>
          </a:p>
        </p:txBody>
      </p:sp>
      <p:grpSp>
        <p:nvGrpSpPr>
          <p:cNvPr id="3" name="Group 17"/>
          <p:cNvGrpSpPr>
            <a:grpSpLocks/>
          </p:cNvGrpSpPr>
          <p:nvPr/>
        </p:nvGrpSpPr>
        <p:grpSpPr bwMode="auto">
          <a:xfrm>
            <a:off x="1371600" y="5334000"/>
            <a:ext cx="6400800" cy="1021556"/>
            <a:chOff x="1371600" y="3429003"/>
            <a:chExt cx="6400800" cy="1020653"/>
          </a:xfrm>
        </p:grpSpPr>
        <p:sp>
          <p:nvSpPr>
            <p:cNvPr id="19" name="TextBox 18"/>
            <p:cNvSpPr txBox="1"/>
            <p:nvPr/>
          </p:nvSpPr>
          <p:spPr bwMode="auto">
            <a:xfrm>
              <a:off x="1371600" y="3429003"/>
              <a:ext cx="6400800" cy="1020653"/>
            </a:xfrm>
            <a:prstGeom prst="roundRect">
              <a:avLst/>
            </a:prstGeom>
            <a:solidFill>
              <a:schemeClr val="accent2">
                <a:lumMod val="75000"/>
              </a:schemeClr>
            </a:solidFill>
            <a:ln>
              <a:solidFill>
                <a:schemeClr val="tx1"/>
              </a:solidFill>
            </a:ln>
            <a:effectLst>
              <a:glow rad="228600">
                <a:srgbClr val="FFC000">
                  <a:alpha val="40000"/>
                </a:srgbClr>
              </a:glow>
              <a:softEdge rad="63500"/>
            </a:effectLst>
          </p:spPr>
          <p:txBody>
            <a:bodyPr>
              <a:spAutoFit/>
            </a:bodyPr>
            <a:lstStyle/>
            <a:p>
              <a:pPr algn="just">
                <a:defRPr/>
              </a:pPr>
              <a:r>
                <a:rPr lang="en-US" sz="1800" b="1" i="1" dirty="0">
                  <a:solidFill>
                    <a:schemeClr val="bg1"/>
                  </a:solidFill>
                  <a:latin typeface="Arial" pitchFamily="34" charset="0"/>
                  <a:cs typeface="Arial" pitchFamily="34" charset="0"/>
                </a:rPr>
                <a:t>Comments:</a:t>
              </a: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r>
                <a:rPr lang="en-US" sz="1800" b="1" dirty="0">
                  <a:solidFill>
                    <a:schemeClr val="bg1"/>
                  </a:solidFill>
                  <a:latin typeface="Arial" pitchFamily="34" charset="0"/>
                  <a:cs typeface="Arial" pitchFamily="34" charset="0"/>
                </a:rPr>
                <a:t> </a:t>
              </a:r>
            </a:p>
          </p:txBody>
        </p:sp>
        <p:sp>
          <p:nvSpPr>
            <p:cNvPr id="29712" name="TextBox 12"/>
            <p:cNvSpPr txBox="1">
              <a:spLocks noChangeArrowheads="1"/>
            </p:cNvSpPr>
            <p:nvPr/>
          </p:nvSpPr>
          <p:spPr bwMode="auto">
            <a:xfrm>
              <a:off x="1600200" y="3834094"/>
              <a:ext cx="6019800" cy="522758"/>
            </a:xfrm>
            <a:prstGeom prst="rect">
              <a:avLst/>
            </a:prstGeom>
            <a:noFill/>
            <a:ln w="9525">
              <a:noFill/>
              <a:miter lim="800000"/>
              <a:headEnd/>
              <a:tailEnd/>
            </a:ln>
          </p:spPr>
          <p:txBody>
            <a:bodyPr>
              <a:spAutoFit/>
            </a:bodyPr>
            <a:lstStyle/>
            <a:p>
              <a:pPr marL="231775" indent="-231775" algn="just">
                <a:buFont typeface="Arial" charset="0"/>
                <a:buChar char="•"/>
              </a:pPr>
              <a:r>
                <a:rPr lang="en-US" sz="1400" b="1" dirty="0">
                  <a:solidFill>
                    <a:schemeClr val="bg1"/>
                  </a:solidFill>
                  <a:latin typeface="Arial" charset="0"/>
                  <a:cs typeface="Arial" charset="0"/>
                </a:rPr>
                <a:t>Governor’s veto can be overridden by a two-thirds vote of each chamber if the legislature is still in session.</a:t>
              </a:r>
            </a:p>
          </p:txBody>
        </p:sp>
      </p:grpSp>
      <p:grpSp>
        <p:nvGrpSpPr>
          <p:cNvPr id="4" name="Group 8"/>
          <p:cNvGrpSpPr>
            <a:grpSpLocks/>
          </p:cNvGrpSpPr>
          <p:nvPr/>
        </p:nvGrpSpPr>
        <p:grpSpPr bwMode="auto">
          <a:xfrm>
            <a:off x="76200" y="76200"/>
            <a:ext cx="3276600" cy="623888"/>
            <a:chOff x="76200" y="76200"/>
            <a:chExt cx="3505200" cy="623888"/>
          </a:xfrm>
        </p:grpSpPr>
        <p:pic>
          <p:nvPicPr>
            <p:cNvPr id="21"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22"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Legislature</a:t>
              </a:r>
            </a:p>
          </p:txBody>
        </p:sp>
      </p:grpSp>
      <p:sp>
        <p:nvSpPr>
          <p:cNvPr id="23" name="Rectangle 22"/>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4"/>
          <p:cNvSpPr txBox="1">
            <a:spLocks noChangeArrowheads="1"/>
          </p:cNvSpPr>
          <p:nvPr/>
        </p:nvSpPr>
        <p:spPr bwMode="auto">
          <a:xfrm>
            <a:off x="2018644" y="1243013"/>
            <a:ext cx="5106710"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Powers and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Responsibilities</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grpSp>
        <p:nvGrpSpPr>
          <p:cNvPr id="2" name="Group 8"/>
          <p:cNvGrpSpPr>
            <a:grpSpLocks/>
          </p:cNvGrpSpPr>
          <p:nvPr/>
        </p:nvGrpSpPr>
        <p:grpSpPr bwMode="auto">
          <a:xfrm>
            <a:off x="76200" y="76200"/>
            <a:ext cx="3124200" cy="623888"/>
            <a:chOff x="76200" y="76200"/>
            <a:chExt cx="3124200" cy="623888"/>
          </a:xfrm>
        </p:grpSpPr>
        <p:pic>
          <p:nvPicPr>
            <p:cNvPr id="11"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2" name="WordArt 18"/>
            <p:cNvSpPr>
              <a:spLocks noChangeArrowheads="1" noChangeShapeType="1" noTextEdit="1"/>
            </p:cNvSpPr>
            <p:nvPr/>
          </p:nvSpPr>
          <p:spPr bwMode="auto">
            <a:xfrm>
              <a:off x="1066800" y="228600"/>
              <a:ext cx="2133600" cy="3810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Executive Branch</a:t>
              </a:r>
            </a:p>
          </p:txBody>
        </p:sp>
      </p:grpSp>
      <p:sp>
        <p:nvSpPr>
          <p:cNvPr id="14" name="Rectangle 13"/>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3" name="Group 14"/>
          <p:cNvGrpSpPr/>
          <p:nvPr/>
        </p:nvGrpSpPr>
        <p:grpSpPr>
          <a:xfrm>
            <a:off x="1352550" y="1828800"/>
            <a:ext cx="6438900" cy="4724400"/>
            <a:chOff x="1352550" y="1828800"/>
            <a:chExt cx="6438900" cy="4724400"/>
          </a:xfrm>
        </p:grpSpPr>
        <p:grpSp>
          <p:nvGrpSpPr>
            <p:cNvPr id="4" name="Group 23"/>
            <p:cNvGrpSpPr/>
            <p:nvPr/>
          </p:nvGrpSpPr>
          <p:grpSpPr>
            <a:xfrm>
              <a:off x="1352550" y="1828800"/>
              <a:ext cx="6438900" cy="4724400"/>
              <a:chOff x="1352550" y="1828800"/>
              <a:chExt cx="6438900" cy="4724400"/>
            </a:xfrm>
          </p:grpSpPr>
          <p:grpSp>
            <p:nvGrpSpPr>
              <p:cNvPr id="5" name="Group 13"/>
              <p:cNvGrpSpPr/>
              <p:nvPr/>
            </p:nvGrpSpPr>
            <p:grpSpPr>
              <a:xfrm>
                <a:off x="1352550" y="1828800"/>
                <a:ext cx="6438900" cy="4724400"/>
                <a:chOff x="1352550" y="1828800"/>
                <a:chExt cx="6438900" cy="4724400"/>
              </a:xfrm>
            </p:grpSpPr>
            <p:sp>
              <p:nvSpPr>
                <p:cNvPr id="22" name="Rounded Rectangle 21"/>
                <p:cNvSpPr/>
                <p:nvPr/>
              </p:nvSpPr>
              <p:spPr bwMode="auto">
                <a:xfrm>
                  <a:off x="1352550" y="1828800"/>
                  <a:ext cx="6438900" cy="4724400"/>
                </a:xfrm>
                <a:prstGeom prst="roundRect">
                  <a:avLst>
                    <a:gd name="adj" fmla="val 12635"/>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1"/>
                <p:cNvSpPr>
                  <a:spLocks noChangeArrowheads="1"/>
                </p:cNvSpPr>
                <p:nvPr/>
              </p:nvSpPr>
              <p:spPr bwMode="auto">
                <a:xfrm>
                  <a:off x="1771650" y="6016079"/>
                  <a:ext cx="5600700" cy="461665"/>
                </a:xfrm>
                <a:prstGeom prst="rect">
                  <a:avLst/>
                </a:prstGeom>
                <a:noFill/>
                <a:ln w="9525">
                  <a:noFill/>
                  <a:miter lim="800000"/>
                  <a:headEnd/>
                  <a:tailEnd/>
                </a:ln>
              </p:spPr>
              <p:txBody>
                <a:bodyPr wrap="square" anchor="ctr">
                  <a:spAutoFit/>
                </a:bodyPr>
                <a:lstStyle/>
                <a:p>
                  <a:pPr algn="just" eaLnBrk="0" hangingPunct="0"/>
                  <a:r>
                    <a:rPr lang="en-US" sz="1200" b="1" dirty="0" smtClean="0">
                      <a:latin typeface="Arial" charset="0"/>
                      <a:ea typeface="Calibri" pitchFamily="34" charset="0"/>
                      <a:cs typeface="Arial" charset="0"/>
                    </a:rPr>
                    <a:t>Since taking office in 2001, Governor Perry has issued 238 vetoes, more vetoes than any governor in the history of the state.</a:t>
                  </a:r>
                  <a:endParaRPr lang="en-US" sz="1200" b="1" dirty="0">
                    <a:ea typeface="Calibri" pitchFamily="34" charset="0"/>
                    <a:cs typeface="Arial" charset="0"/>
                  </a:endParaRPr>
                </a:p>
              </p:txBody>
            </p:sp>
          </p:grpSp>
          <p:pic>
            <p:nvPicPr>
              <p:cNvPr id="1026" name="Picture 2"/>
              <p:cNvPicPr>
                <a:picLocks noChangeAspect="1" noChangeArrowheads="1"/>
              </p:cNvPicPr>
              <p:nvPr/>
            </p:nvPicPr>
            <p:blipFill>
              <a:blip r:embed="rId3" cstate="print">
                <a:lum bright="-15000" contrast="22000"/>
              </a:blip>
              <a:srcRect b="35585"/>
              <a:stretch>
                <a:fillRect/>
              </a:stretch>
            </p:blipFill>
            <p:spPr bwMode="auto">
              <a:xfrm>
                <a:off x="1849135" y="2209800"/>
                <a:ext cx="5445730" cy="3733800"/>
              </a:xfrm>
              <a:prstGeom prst="roundRect">
                <a:avLst>
                  <a:gd name="adj" fmla="val 9089"/>
                </a:avLst>
              </a:prstGeom>
              <a:noFill/>
              <a:ln w="9525">
                <a:noFill/>
                <a:miter lim="800000"/>
                <a:headEnd/>
                <a:tailEnd/>
              </a:ln>
              <a:effectLst>
                <a:softEdge rad="63500"/>
              </a:effectLst>
            </p:spPr>
          </p:pic>
        </p:grpSp>
        <p:sp>
          <p:nvSpPr>
            <p:cNvPr id="13" name="Rectangle 12"/>
            <p:cNvSpPr>
              <a:spLocks noChangeArrowheads="1"/>
            </p:cNvSpPr>
            <p:nvPr/>
          </p:nvSpPr>
          <p:spPr bwMode="auto">
            <a:xfrm rot="16200000">
              <a:off x="5808389" y="4415567"/>
              <a:ext cx="3102977" cy="215444"/>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800" b="1" dirty="0" smtClean="0">
                  <a:latin typeface="Arial" charset="0"/>
                  <a:ea typeface="Calibri" pitchFamily="34" charset="0"/>
                  <a:cs typeface="Arial" charset="0"/>
                </a:rPr>
                <a:t>Photo: Erich Schlegel/Dallas Morning News</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4"/>
          <p:cNvSpPr txBox="1">
            <a:spLocks noChangeArrowheads="1"/>
          </p:cNvSpPr>
          <p:nvPr/>
        </p:nvSpPr>
        <p:spPr bwMode="auto">
          <a:xfrm>
            <a:off x="3113485" y="1243013"/>
            <a:ext cx="2917032"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Judicial Branch</a:t>
            </a:r>
          </a:p>
        </p:txBody>
      </p:sp>
      <p:grpSp>
        <p:nvGrpSpPr>
          <p:cNvPr id="2" name="Group 7"/>
          <p:cNvGrpSpPr/>
          <p:nvPr/>
        </p:nvGrpSpPr>
        <p:grpSpPr>
          <a:xfrm>
            <a:off x="76200" y="76200"/>
            <a:ext cx="2895600" cy="623888"/>
            <a:chOff x="76200" y="76200"/>
            <a:chExt cx="2895600" cy="623888"/>
          </a:xfrm>
        </p:grpSpPr>
        <p:sp>
          <p:nvSpPr>
            <p:cNvPr id="10"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1"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2" name="Rectangle 11"/>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pic>
        <p:nvPicPr>
          <p:cNvPr id="64514" name="Picture 2" descr="http://www.texaswatchdog.org/files/gavel_13.jpg"/>
          <p:cNvPicPr>
            <a:picLocks noChangeAspect="1" noChangeArrowheads="1"/>
          </p:cNvPicPr>
          <p:nvPr/>
        </p:nvPicPr>
        <p:blipFill>
          <a:blip r:embed="rId3" cstate="print"/>
          <a:srcRect/>
          <a:stretch>
            <a:fillRect/>
          </a:stretch>
        </p:blipFill>
        <p:spPr bwMode="auto">
          <a:xfrm>
            <a:off x="3352800" y="2362200"/>
            <a:ext cx="3886200" cy="291465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14"/>
          <p:cNvSpPr txBox="1">
            <a:spLocks noChangeArrowheads="1"/>
          </p:cNvSpPr>
          <p:nvPr/>
        </p:nvSpPr>
        <p:spPr bwMode="auto">
          <a:xfrm>
            <a:off x="2514600" y="609600"/>
            <a:ext cx="433688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Types of Legal Disputes</a:t>
            </a:r>
          </a:p>
        </p:txBody>
      </p:sp>
      <p:sp>
        <p:nvSpPr>
          <p:cNvPr id="5125" name="Text Box 18"/>
          <p:cNvSpPr txBox="1">
            <a:spLocks noChangeArrowheads="1"/>
          </p:cNvSpPr>
          <p:nvPr/>
        </p:nvSpPr>
        <p:spPr bwMode="auto">
          <a:xfrm>
            <a:off x="838200" y="1219200"/>
            <a:ext cx="2456242"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rgbClr val="FF0000"/>
                </a:solidFill>
                <a:latin typeface="Arial" charset="0"/>
              </a:rPr>
              <a:t>Criminal Cases</a:t>
            </a:r>
          </a:p>
        </p:txBody>
      </p:sp>
      <p:sp>
        <p:nvSpPr>
          <p:cNvPr id="5126" name="Text Box 19"/>
          <p:cNvSpPr txBox="1">
            <a:spLocks noChangeArrowheads="1"/>
          </p:cNvSpPr>
          <p:nvPr/>
        </p:nvSpPr>
        <p:spPr bwMode="auto">
          <a:xfrm>
            <a:off x="1600200" y="17526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Criminal Case</a:t>
            </a:r>
            <a:r>
              <a:rPr lang="en-US" sz="1800" b="1" dirty="0">
                <a:solidFill>
                  <a:schemeClr val="bg1"/>
                </a:solidFill>
                <a:latin typeface="Arial" charset="0"/>
              </a:rPr>
              <a:t> - A criminal case is a legal dispute dealing with an alleged violation of a penal law</a:t>
            </a:r>
            <a:r>
              <a:rPr lang="en-US" sz="1800" b="1" dirty="0" smtClean="0">
                <a:solidFill>
                  <a:srgbClr val="FF0000"/>
                </a:solidFill>
                <a:latin typeface="Arial" charset="0"/>
              </a:rPr>
              <a:t>. In this type of case, the state brings charges against a citizen for violating the law.</a:t>
            </a:r>
            <a:endParaRPr lang="en-US" sz="1800" b="1" dirty="0">
              <a:solidFill>
                <a:srgbClr val="FF0000"/>
              </a:solidFill>
              <a:latin typeface="Arial" charset="0"/>
            </a:endParaRPr>
          </a:p>
        </p:txBody>
      </p:sp>
      <p:sp>
        <p:nvSpPr>
          <p:cNvPr id="5132" name="Text Box 20"/>
          <p:cNvSpPr txBox="1">
            <a:spLocks noChangeArrowheads="1"/>
          </p:cNvSpPr>
          <p:nvPr/>
        </p:nvSpPr>
        <p:spPr bwMode="auto">
          <a:xfrm>
            <a:off x="1676400" y="2819400"/>
            <a:ext cx="6400800" cy="1753672"/>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Parties in a Criminal </a:t>
            </a:r>
            <a:r>
              <a:rPr lang="en-US" sz="1600" b="1" u="sng" dirty="0" smtClean="0">
                <a:latin typeface="Arial" charset="0"/>
              </a:rPr>
              <a:t>Case</a:t>
            </a:r>
          </a:p>
          <a:p>
            <a:pPr algn="just"/>
            <a:endParaRPr lang="en-US" sz="800" b="1" u="sng" dirty="0" smtClean="0">
              <a:latin typeface="Arial" charset="0"/>
            </a:endParaRPr>
          </a:p>
          <a:p>
            <a:pPr marL="231775" indent="-231775" algn="just">
              <a:buFont typeface="Wingdings" pitchFamily="2" charset="2"/>
              <a:buChar char="ü"/>
              <a:defRPr/>
            </a:pPr>
            <a:r>
              <a:rPr lang="en-US" sz="1600" b="1" u="sng" dirty="0" smtClean="0">
                <a:latin typeface="Arial" charset="0"/>
              </a:rPr>
              <a:t>Defendant</a:t>
            </a:r>
            <a:r>
              <a:rPr lang="en-US" sz="1600" b="1" dirty="0" smtClean="0">
                <a:latin typeface="Arial" charset="0"/>
              </a:rPr>
              <a:t> – The criminal defendant is the party charged with the criminal offense.</a:t>
            </a:r>
          </a:p>
          <a:p>
            <a:pPr marL="231775" indent="-231775" algn="just">
              <a:defRPr/>
            </a:pPr>
            <a:endParaRPr lang="en-US" sz="900" b="1" dirty="0" smtClean="0">
              <a:latin typeface="Arial" charset="0"/>
            </a:endParaRPr>
          </a:p>
          <a:p>
            <a:pPr marL="231775" indent="-231775" algn="just">
              <a:buFont typeface="Wingdings" pitchFamily="2" charset="2"/>
              <a:buChar char="ü"/>
              <a:defRPr/>
            </a:pPr>
            <a:r>
              <a:rPr lang="en-US" sz="1600" b="1" u="sng" dirty="0" smtClean="0">
                <a:latin typeface="Arial" charset="0"/>
              </a:rPr>
              <a:t>Prosecutor</a:t>
            </a:r>
            <a:r>
              <a:rPr lang="en-US" sz="1600" b="1" dirty="0" smtClean="0">
                <a:latin typeface="Arial" charset="0"/>
              </a:rPr>
              <a:t> – The prosecutor is the attorney who tries a criminal case on behalf of the government.</a:t>
            </a:r>
            <a:endParaRPr lang="en-US" sz="1600" b="1" dirty="0">
              <a:latin typeface="Arial" charset="0"/>
            </a:endParaRPr>
          </a:p>
        </p:txBody>
      </p:sp>
      <p:sp>
        <p:nvSpPr>
          <p:cNvPr id="14" name="TextBox 13"/>
          <p:cNvSpPr txBox="1"/>
          <p:nvPr/>
        </p:nvSpPr>
        <p:spPr bwMode="auto">
          <a:xfrm>
            <a:off x="1676400" y="5486400"/>
            <a:ext cx="6400800" cy="715089"/>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u="sng" dirty="0" smtClean="0">
                <a:solidFill>
                  <a:schemeClr val="bg1"/>
                </a:solidFill>
                <a:latin typeface="Arial" pitchFamily="34" charset="0"/>
                <a:cs typeface="Arial" pitchFamily="34" charset="0"/>
              </a:rPr>
              <a:t>Comment</a:t>
            </a:r>
            <a:r>
              <a:rPr lang="en-US" sz="1800" b="1" i="1" dirty="0" smtClean="0">
                <a:solidFill>
                  <a:schemeClr val="bg1"/>
                </a:solidFill>
                <a:latin typeface="Arial" pitchFamily="34" charset="0"/>
                <a:cs typeface="Arial" pitchFamily="34" charset="0"/>
              </a:rPr>
              <a:t>: </a:t>
            </a:r>
            <a:r>
              <a:rPr lang="en-US" sz="1800" b="1" dirty="0">
                <a:solidFill>
                  <a:schemeClr val="bg1"/>
                </a:solidFill>
                <a:latin typeface="Arial" pitchFamily="34" charset="0"/>
                <a:cs typeface="Arial" pitchFamily="34" charset="0"/>
              </a:rPr>
              <a:t>Burden of proof is the legal obligation of one party in a lawsuit to prove its position to a court.</a:t>
            </a:r>
          </a:p>
        </p:txBody>
      </p:sp>
      <p:sp>
        <p:nvSpPr>
          <p:cNvPr id="22" name="Text Box 20"/>
          <p:cNvSpPr txBox="1">
            <a:spLocks noChangeArrowheads="1"/>
          </p:cNvSpPr>
          <p:nvPr/>
        </p:nvSpPr>
        <p:spPr bwMode="auto">
          <a:xfrm>
            <a:off x="1676400" y="4495800"/>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Burden of Proof</a:t>
            </a:r>
            <a:r>
              <a:rPr lang="en-US" sz="1600" b="1" dirty="0">
                <a:latin typeface="Arial" charset="0"/>
              </a:rPr>
              <a:t> - In a criminal case the prosecutor has the burden of proof to show the defendant’s guilt “</a:t>
            </a:r>
            <a:r>
              <a:rPr lang="en-US" sz="1600" b="1" i="1" dirty="0">
                <a:latin typeface="Arial" charset="0"/>
              </a:rPr>
              <a:t>beyond a reasonable doubt</a:t>
            </a:r>
            <a:r>
              <a:rPr lang="en-US" sz="1600" b="1" dirty="0">
                <a:latin typeface="Arial" charset="0"/>
              </a:rPr>
              <a:t>.”</a:t>
            </a:r>
          </a:p>
        </p:txBody>
      </p:sp>
      <p:grpSp>
        <p:nvGrpSpPr>
          <p:cNvPr id="2" name="Group 14"/>
          <p:cNvGrpSpPr/>
          <p:nvPr/>
        </p:nvGrpSpPr>
        <p:grpSpPr>
          <a:xfrm>
            <a:off x="76200" y="76200"/>
            <a:ext cx="2895600" cy="623888"/>
            <a:chOff x="76200" y="76200"/>
            <a:chExt cx="2895600" cy="623888"/>
          </a:xfrm>
        </p:grpSpPr>
        <p:sp>
          <p:nvSpPr>
            <p:cNvPr id="16"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8"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9" name="Rectangle 18"/>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childTnLst>
                                  <p:subTnLst>
                                    <p:set>
                                      <p:cBhvr override="childStyle">
                                        <p:cTn dur="1" fill="hold" display="0" masterRel="nextClick" afterEffect="1"/>
                                        <p:tgtEl>
                                          <p:spTgt spid="513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14"/>
          <p:cNvSpPr txBox="1">
            <a:spLocks noChangeArrowheads="1"/>
          </p:cNvSpPr>
          <p:nvPr/>
        </p:nvSpPr>
        <p:spPr bwMode="auto">
          <a:xfrm>
            <a:off x="2403559" y="1243013"/>
            <a:ext cx="433688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Types of Legal Disputes</a:t>
            </a:r>
          </a:p>
        </p:txBody>
      </p:sp>
      <p:sp>
        <p:nvSpPr>
          <p:cNvPr id="6149" name="Text Box 18"/>
          <p:cNvSpPr txBox="1">
            <a:spLocks noChangeArrowheads="1"/>
          </p:cNvSpPr>
          <p:nvPr/>
        </p:nvSpPr>
        <p:spPr bwMode="auto">
          <a:xfrm>
            <a:off x="914400" y="2057400"/>
            <a:ext cx="2456242"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Criminal Cases</a:t>
            </a:r>
          </a:p>
        </p:txBody>
      </p:sp>
      <p:sp>
        <p:nvSpPr>
          <p:cNvPr id="6150"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Classification of Criminal Offenses</a:t>
            </a:r>
            <a:r>
              <a:rPr lang="en-US" sz="1800" b="1" dirty="0">
                <a:solidFill>
                  <a:schemeClr val="bg1"/>
                </a:solidFill>
                <a:latin typeface="Arial" charset="0"/>
              </a:rPr>
              <a:t> - The penal code classifies criminal cases according to their severity.</a:t>
            </a:r>
          </a:p>
        </p:txBody>
      </p:sp>
      <p:sp>
        <p:nvSpPr>
          <p:cNvPr id="12" name="Text Box 20"/>
          <p:cNvSpPr txBox="1">
            <a:spLocks noChangeArrowheads="1"/>
          </p:cNvSpPr>
          <p:nvPr/>
        </p:nvSpPr>
        <p:spPr bwMode="auto">
          <a:xfrm>
            <a:off x="1828800" y="3276600"/>
            <a:ext cx="64008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Misdemeanor</a:t>
            </a:r>
            <a:r>
              <a:rPr lang="en-US" sz="1600" b="1" dirty="0">
                <a:latin typeface="Arial" charset="0"/>
              </a:rPr>
              <a:t> - A misdemeanor offense constitutes a relatively minor criminal </a:t>
            </a:r>
            <a:r>
              <a:rPr lang="en-US" sz="1600" b="1" dirty="0" smtClean="0">
                <a:latin typeface="Arial" charset="0"/>
              </a:rPr>
              <a:t>offense, such as a traffic violation.</a:t>
            </a:r>
            <a:endParaRPr lang="en-US" sz="1600" b="1" dirty="0">
              <a:latin typeface="Arial" charset="0"/>
            </a:endParaRPr>
          </a:p>
        </p:txBody>
      </p:sp>
      <p:sp>
        <p:nvSpPr>
          <p:cNvPr id="15" name="Text Box 20"/>
          <p:cNvSpPr txBox="1">
            <a:spLocks noChangeArrowheads="1"/>
          </p:cNvSpPr>
          <p:nvPr/>
        </p:nvSpPr>
        <p:spPr bwMode="auto">
          <a:xfrm>
            <a:off x="2743200" y="3886200"/>
            <a:ext cx="54864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a:latin typeface="Arial" charset="0"/>
              </a:rPr>
              <a:t>Categories</a:t>
            </a:r>
            <a:r>
              <a:rPr lang="en-US" sz="1600" b="1">
                <a:latin typeface="Arial" charset="0"/>
              </a:rPr>
              <a:t> - The categories of misdemeanor offenses are Class A, B, or C.</a:t>
            </a:r>
          </a:p>
        </p:txBody>
      </p:sp>
      <p:sp>
        <p:nvSpPr>
          <p:cNvPr id="16" name="TextBox 15"/>
          <p:cNvSpPr txBox="1"/>
          <p:nvPr/>
        </p:nvSpPr>
        <p:spPr bwMode="auto">
          <a:xfrm>
            <a:off x="1371600" y="4617244"/>
            <a:ext cx="6400800" cy="1021556"/>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u="sng" dirty="0">
                <a:solidFill>
                  <a:schemeClr val="bg1"/>
                </a:solidFill>
                <a:latin typeface="Arial" pitchFamily="34" charset="0"/>
                <a:cs typeface="Arial" pitchFamily="34" charset="0"/>
              </a:rPr>
              <a:t>Comment</a:t>
            </a:r>
            <a:r>
              <a:rPr lang="en-US" sz="1800" b="1" i="1" dirty="0">
                <a:solidFill>
                  <a:schemeClr val="bg1"/>
                </a:solidFill>
                <a:latin typeface="Arial" pitchFamily="34" charset="0"/>
                <a:cs typeface="Arial" pitchFamily="34" charset="0"/>
              </a:rPr>
              <a:t>: </a:t>
            </a:r>
            <a:r>
              <a:rPr lang="en-US" sz="1800" b="1" dirty="0">
                <a:solidFill>
                  <a:schemeClr val="bg1"/>
                </a:solidFill>
                <a:latin typeface="Arial" pitchFamily="34" charset="0"/>
                <a:cs typeface="Arial" pitchFamily="34" charset="0"/>
              </a:rPr>
              <a:t>Severity lies in descending order with regards to jail term and fine, Class A being the most serious.</a:t>
            </a:r>
          </a:p>
        </p:txBody>
      </p:sp>
      <p:grpSp>
        <p:nvGrpSpPr>
          <p:cNvPr id="2" name="Group 12"/>
          <p:cNvGrpSpPr/>
          <p:nvPr/>
        </p:nvGrpSpPr>
        <p:grpSpPr>
          <a:xfrm>
            <a:off x="76200" y="76200"/>
            <a:ext cx="2895600" cy="623888"/>
            <a:chOff x="76200" y="76200"/>
            <a:chExt cx="2895600" cy="623888"/>
          </a:xfrm>
        </p:grpSpPr>
        <p:sp>
          <p:nvSpPr>
            <p:cNvPr id="14"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7"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14"/>
          <p:cNvSpPr txBox="1">
            <a:spLocks noChangeArrowheads="1"/>
          </p:cNvSpPr>
          <p:nvPr/>
        </p:nvSpPr>
        <p:spPr bwMode="auto">
          <a:xfrm>
            <a:off x="2403559" y="1243013"/>
            <a:ext cx="433688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Types of Legal Disputes</a:t>
            </a:r>
          </a:p>
        </p:txBody>
      </p:sp>
      <p:grpSp>
        <p:nvGrpSpPr>
          <p:cNvPr id="2" name="Group 12"/>
          <p:cNvGrpSpPr/>
          <p:nvPr/>
        </p:nvGrpSpPr>
        <p:grpSpPr>
          <a:xfrm>
            <a:off x="76200" y="76200"/>
            <a:ext cx="2895600" cy="623888"/>
            <a:chOff x="76200" y="76200"/>
            <a:chExt cx="2895600" cy="623888"/>
          </a:xfrm>
        </p:grpSpPr>
        <p:sp>
          <p:nvSpPr>
            <p:cNvPr id="14"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7"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3" name="Group 12"/>
          <p:cNvGrpSpPr/>
          <p:nvPr/>
        </p:nvGrpSpPr>
        <p:grpSpPr>
          <a:xfrm>
            <a:off x="1352550" y="1828800"/>
            <a:ext cx="6438900" cy="4724400"/>
            <a:chOff x="1352550" y="1828800"/>
            <a:chExt cx="6438900" cy="4724400"/>
          </a:xfrm>
        </p:grpSpPr>
        <p:grpSp>
          <p:nvGrpSpPr>
            <p:cNvPr id="4" name="Group 10"/>
            <p:cNvGrpSpPr/>
            <p:nvPr/>
          </p:nvGrpSpPr>
          <p:grpSpPr>
            <a:xfrm>
              <a:off x="1352550" y="1828800"/>
              <a:ext cx="6438900" cy="4724400"/>
              <a:chOff x="1352550" y="1828800"/>
              <a:chExt cx="6438900" cy="4724400"/>
            </a:xfrm>
          </p:grpSpPr>
          <p:grpSp>
            <p:nvGrpSpPr>
              <p:cNvPr id="5" name="Group 13"/>
              <p:cNvGrpSpPr/>
              <p:nvPr/>
            </p:nvGrpSpPr>
            <p:grpSpPr>
              <a:xfrm>
                <a:off x="1352550" y="1828800"/>
                <a:ext cx="6438900" cy="4724400"/>
                <a:chOff x="1352550" y="1828800"/>
                <a:chExt cx="6438900" cy="4724400"/>
              </a:xfrm>
            </p:grpSpPr>
            <p:sp>
              <p:nvSpPr>
                <p:cNvPr id="21" name="Rounded Rectangle 20"/>
                <p:cNvSpPr/>
                <p:nvPr/>
              </p:nvSpPr>
              <p:spPr bwMode="auto">
                <a:xfrm>
                  <a:off x="1352550" y="1828800"/>
                  <a:ext cx="6438900" cy="4724400"/>
                </a:xfrm>
                <a:prstGeom prst="roundRect">
                  <a:avLst>
                    <a:gd name="adj" fmla="val 12635"/>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1"/>
                <p:cNvSpPr>
                  <a:spLocks noChangeArrowheads="1"/>
                </p:cNvSpPr>
                <p:nvPr/>
              </p:nvSpPr>
              <p:spPr bwMode="auto">
                <a:xfrm>
                  <a:off x="1771650" y="5943600"/>
                  <a:ext cx="5600700" cy="461665"/>
                </a:xfrm>
                <a:prstGeom prst="rect">
                  <a:avLst/>
                </a:prstGeom>
                <a:noFill/>
                <a:ln w="9525">
                  <a:noFill/>
                  <a:miter lim="800000"/>
                  <a:headEnd/>
                  <a:tailEnd/>
                </a:ln>
              </p:spPr>
              <p:txBody>
                <a:bodyPr wrap="square" anchor="ctr">
                  <a:spAutoFit/>
                </a:bodyPr>
                <a:lstStyle/>
                <a:p>
                  <a:pPr algn="just" eaLnBrk="0" hangingPunct="0"/>
                  <a:r>
                    <a:rPr lang="en-US" sz="1200" b="1" dirty="0" smtClean="0">
                      <a:solidFill>
                        <a:srgbClr val="FF0000"/>
                      </a:solidFill>
                      <a:latin typeface="Arial" charset="0"/>
                      <a:ea typeface="Calibri" pitchFamily="34" charset="0"/>
                      <a:cs typeface="Arial" charset="0"/>
                    </a:rPr>
                    <a:t>A relatively minor criminal offense, such as a traffic violation, </a:t>
                  </a:r>
                  <a:r>
                    <a:rPr lang="en-US" sz="1200" b="1" dirty="0" smtClean="0">
                      <a:solidFill>
                        <a:srgbClr val="FF0000"/>
                      </a:solidFill>
                      <a:latin typeface="Arial" charset="0"/>
                      <a:ea typeface="Calibri" pitchFamily="34" charset="0"/>
                      <a:cs typeface="Arial" charset="0"/>
                    </a:rPr>
                    <a:t>is usually a </a:t>
                  </a:r>
                  <a:r>
                    <a:rPr lang="en-US" sz="1200" b="1" u="sng" dirty="0" smtClean="0">
                      <a:solidFill>
                        <a:srgbClr val="FF0000"/>
                      </a:solidFill>
                      <a:latin typeface="Arial" charset="0"/>
                      <a:ea typeface="Calibri" pitchFamily="34" charset="0"/>
                      <a:cs typeface="Arial" charset="0"/>
                    </a:rPr>
                    <a:t>Class C</a:t>
                  </a:r>
                  <a:r>
                    <a:rPr lang="en-US" sz="1200" b="1" dirty="0" smtClean="0">
                      <a:solidFill>
                        <a:srgbClr val="FF0000"/>
                      </a:solidFill>
                      <a:latin typeface="Arial" charset="0"/>
                      <a:ea typeface="Calibri" pitchFamily="34" charset="0"/>
                      <a:cs typeface="Arial" charset="0"/>
                    </a:rPr>
                    <a:t> </a:t>
                  </a:r>
                  <a:r>
                    <a:rPr lang="en-US" sz="1200" b="1" dirty="0" smtClean="0">
                      <a:solidFill>
                        <a:srgbClr val="FF0000"/>
                      </a:solidFill>
                      <a:latin typeface="Arial" charset="0"/>
                      <a:ea typeface="Calibri" pitchFamily="34" charset="0"/>
                      <a:cs typeface="Arial" charset="0"/>
                    </a:rPr>
                    <a:t>a misdemeanor</a:t>
                  </a:r>
                  <a:r>
                    <a:rPr lang="en-US" sz="1200" b="1" dirty="0" smtClean="0">
                      <a:latin typeface="Arial" charset="0"/>
                      <a:ea typeface="Calibri" pitchFamily="34" charset="0"/>
                      <a:cs typeface="Arial" charset="0"/>
                    </a:rPr>
                    <a:t>.</a:t>
                  </a:r>
                  <a:endParaRPr lang="en-US" sz="1200" b="1" dirty="0">
                    <a:ea typeface="Calibri" pitchFamily="34" charset="0"/>
                    <a:cs typeface="Arial" charset="0"/>
                  </a:endParaRPr>
                </a:p>
              </p:txBody>
            </p:sp>
          </p:grpSp>
          <p:pic>
            <p:nvPicPr>
              <p:cNvPr id="1026" name="Picture 2"/>
              <p:cNvPicPr>
                <a:picLocks noChangeAspect="1" noChangeArrowheads="1"/>
              </p:cNvPicPr>
              <p:nvPr/>
            </p:nvPicPr>
            <p:blipFill>
              <a:blip r:embed="rId3" cstate="print">
                <a:lum bright="19000" contrast="28000"/>
              </a:blip>
              <a:srcRect/>
              <a:stretch>
                <a:fillRect/>
              </a:stretch>
            </p:blipFill>
            <p:spPr bwMode="auto">
              <a:xfrm>
                <a:off x="1676400" y="2133600"/>
                <a:ext cx="5791200" cy="3822192"/>
              </a:xfrm>
              <a:prstGeom prst="roundRect">
                <a:avLst>
                  <a:gd name="adj" fmla="val 5241"/>
                </a:avLst>
              </a:prstGeom>
              <a:noFill/>
              <a:ln w="9525">
                <a:noFill/>
                <a:miter lim="800000"/>
                <a:headEnd/>
                <a:tailEnd/>
              </a:ln>
              <a:effectLst>
                <a:softEdge rad="63500"/>
              </a:effectLst>
            </p:spPr>
          </p:pic>
        </p:grpSp>
        <p:sp>
          <p:nvSpPr>
            <p:cNvPr id="12" name="Rectangle 11"/>
            <p:cNvSpPr>
              <a:spLocks noChangeArrowheads="1"/>
            </p:cNvSpPr>
            <p:nvPr/>
          </p:nvSpPr>
          <p:spPr bwMode="auto">
            <a:xfrm rot="16200000">
              <a:off x="5947634" y="4512989"/>
              <a:ext cx="3102977" cy="215444"/>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800" b="1" dirty="0" smtClean="0">
                  <a:latin typeface="Arial" charset="0"/>
                  <a:ea typeface="Calibri" pitchFamily="34" charset="0"/>
                  <a:cs typeface="Arial" charset="0"/>
                </a:rPr>
                <a:t>Photo: Michelle D. </a:t>
              </a:r>
              <a:r>
                <a:rPr lang="en-US" sz="800" b="1" dirty="0" err="1" smtClean="0">
                  <a:latin typeface="Arial" charset="0"/>
                  <a:ea typeface="Calibri" pitchFamily="34" charset="0"/>
                  <a:cs typeface="Arial" charset="0"/>
                </a:rPr>
                <a:t>Bridwell</a:t>
              </a:r>
              <a:r>
                <a:rPr lang="en-US" sz="800" b="1" dirty="0" smtClean="0">
                  <a:latin typeface="Arial" charset="0"/>
                  <a:ea typeface="Calibri" pitchFamily="34" charset="0"/>
                  <a:cs typeface="Arial" charset="0"/>
                </a:rPr>
                <a:t>/</a:t>
              </a:r>
              <a:r>
                <a:rPr lang="en-US" sz="800" b="1" dirty="0" err="1" smtClean="0">
                  <a:latin typeface="Arial" charset="0"/>
                  <a:ea typeface="Calibri" pitchFamily="34" charset="0"/>
                  <a:cs typeface="Arial" charset="0"/>
                </a:rPr>
                <a:t>PhotoEdit</a:t>
              </a:r>
              <a:r>
                <a:rPr lang="en-US" sz="800" b="1" dirty="0" smtClean="0">
                  <a:latin typeface="Arial" charset="0"/>
                  <a:ea typeface="Calibri" pitchFamily="34" charset="0"/>
                  <a:cs typeface="Arial" charset="0"/>
                </a:rPr>
                <a:t>, Inc.</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4"/>
          <p:cNvSpPr txBox="1">
            <a:spLocks noChangeArrowheads="1"/>
          </p:cNvSpPr>
          <p:nvPr/>
        </p:nvSpPr>
        <p:spPr bwMode="auto">
          <a:xfrm>
            <a:off x="2403559" y="1243013"/>
            <a:ext cx="433688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Types of Legal Disputes</a:t>
            </a:r>
          </a:p>
        </p:txBody>
      </p:sp>
      <p:sp>
        <p:nvSpPr>
          <p:cNvPr id="7173" name="Text Box 18"/>
          <p:cNvSpPr txBox="1">
            <a:spLocks noChangeArrowheads="1"/>
          </p:cNvSpPr>
          <p:nvPr/>
        </p:nvSpPr>
        <p:spPr bwMode="auto">
          <a:xfrm>
            <a:off x="914400" y="1752600"/>
            <a:ext cx="2456242"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Criminal Cases</a:t>
            </a:r>
          </a:p>
        </p:txBody>
      </p:sp>
      <p:sp>
        <p:nvSpPr>
          <p:cNvPr id="7175" name="Text Box 20"/>
          <p:cNvSpPr txBox="1">
            <a:spLocks noChangeArrowheads="1"/>
          </p:cNvSpPr>
          <p:nvPr/>
        </p:nvSpPr>
        <p:spPr bwMode="auto">
          <a:xfrm>
            <a:off x="1828800" y="3352800"/>
            <a:ext cx="64008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Felony</a:t>
            </a:r>
            <a:r>
              <a:rPr lang="en-US" sz="1600" b="1" dirty="0">
                <a:latin typeface="Arial" charset="0"/>
              </a:rPr>
              <a:t> - </a:t>
            </a:r>
            <a:r>
              <a:rPr lang="en-US" sz="1600" b="1" dirty="0" smtClean="0">
                <a:latin typeface="Arial" charset="0"/>
              </a:rPr>
              <a:t>A felony offense constitutes a serious criminal offense, such as murder, sexual assault, or burglary.</a:t>
            </a:r>
            <a:endParaRPr lang="en-US" sz="1600" b="1" dirty="0">
              <a:latin typeface="Arial" charset="0"/>
            </a:endParaRPr>
          </a:p>
        </p:txBody>
      </p:sp>
      <p:sp>
        <p:nvSpPr>
          <p:cNvPr id="7180" name="Text Box 20"/>
          <p:cNvSpPr txBox="1">
            <a:spLocks noChangeArrowheads="1"/>
          </p:cNvSpPr>
          <p:nvPr/>
        </p:nvSpPr>
        <p:spPr bwMode="auto">
          <a:xfrm>
            <a:off x="2743200" y="3915013"/>
            <a:ext cx="5486400" cy="2485787"/>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a:latin typeface="Arial" charset="0"/>
              </a:rPr>
              <a:t>Categories</a:t>
            </a:r>
            <a:r>
              <a:rPr lang="en-US" sz="1600" b="1" dirty="0">
                <a:latin typeface="Arial" charset="0"/>
              </a:rPr>
              <a:t> - Texas law divides felony offenses into five categories</a:t>
            </a:r>
            <a:r>
              <a:rPr lang="en-US" sz="1600" b="1" dirty="0" smtClean="0">
                <a:latin typeface="Arial" charset="0"/>
              </a:rPr>
              <a:t>:</a:t>
            </a:r>
          </a:p>
          <a:p>
            <a:pPr algn="just"/>
            <a:endParaRPr lang="en-US" sz="800" b="1" dirty="0" smtClean="0">
              <a:latin typeface="Arial" charset="0"/>
            </a:endParaRPr>
          </a:p>
          <a:p>
            <a:pPr marL="463550" indent="-231775" algn="just">
              <a:spcAft>
                <a:spcPts val="600"/>
              </a:spcAft>
              <a:buFont typeface="Wingdings" pitchFamily="2" charset="2"/>
              <a:buChar char="ü"/>
              <a:defRPr/>
            </a:pPr>
            <a:r>
              <a:rPr lang="en-US" sz="1600" b="1" dirty="0" smtClean="0">
                <a:latin typeface="Arial" charset="0"/>
              </a:rPr>
              <a:t>Capital felony (death penalty)</a:t>
            </a:r>
          </a:p>
          <a:p>
            <a:pPr marL="463550" indent="-231775" algn="just">
              <a:spcAft>
                <a:spcPts val="600"/>
              </a:spcAft>
              <a:buFont typeface="Wingdings" pitchFamily="2" charset="2"/>
              <a:buChar char="ü"/>
              <a:defRPr/>
            </a:pPr>
            <a:r>
              <a:rPr lang="en-US" sz="1600" b="1" dirty="0" smtClean="0">
                <a:latin typeface="Arial" charset="0"/>
              </a:rPr>
              <a:t>First-degree felony</a:t>
            </a:r>
          </a:p>
          <a:p>
            <a:pPr marL="463550" indent="-231775" algn="just">
              <a:spcAft>
                <a:spcPts val="600"/>
              </a:spcAft>
              <a:buFont typeface="Wingdings" pitchFamily="2" charset="2"/>
              <a:buChar char="ü"/>
              <a:defRPr/>
            </a:pPr>
            <a:r>
              <a:rPr lang="en-US" sz="1600" b="1" dirty="0" smtClean="0">
                <a:latin typeface="Arial" charset="0"/>
              </a:rPr>
              <a:t>Second-degree felony</a:t>
            </a:r>
          </a:p>
          <a:p>
            <a:pPr marL="463550" indent="-231775" algn="just">
              <a:spcAft>
                <a:spcPts val="600"/>
              </a:spcAft>
              <a:buFont typeface="Wingdings" pitchFamily="2" charset="2"/>
              <a:buChar char="ü"/>
              <a:defRPr/>
            </a:pPr>
            <a:r>
              <a:rPr lang="en-US" sz="1600" b="1" dirty="0" smtClean="0">
                <a:latin typeface="Arial" charset="0"/>
              </a:rPr>
              <a:t>Third-degree felony</a:t>
            </a:r>
          </a:p>
          <a:p>
            <a:pPr marL="463550" indent="-231775" algn="just">
              <a:spcAft>
                <a:spcPts val="600"/>
              </a:spcAft>
              <a:buFont typeface="Wingdings" pitchFamily="2" charset="2"/>
              <a:buChar char="ü"/>
              <a:defRPr/>
            </a:pPr>
            <a:r>
              <a:rPr lang="en-US" sz="1600" b="1" dirty="0" smtClean="0">
                <a:latin typeface="Arial" charset="0"/>
              </a:rPr>
              <a:t>Fourth-degree (state jail) felony</a:t>
            </a:r>
            <a:endParaRPr lang="en-US" sz="1600" b="1" dirty="0">
              <a:latin typeface="Arial" charset="0"/>
            </a:endParaRPr>
          </a:p>
        </p:txBody>
      </p:sp>
      <p:sp>
        <p:nvSpPr>
          <p:cNvPr id="16" name="TextBox 15"/>
          <p:cNvSpPr txBox="1"/>
          <p:nvPr/>
        </p:nvSpPr>
        <p:spPr bwMode="auto">
          <a:xfrm>
            <a:off x="1447800" y="2286000"/>
            <a:ext cx="6400800" cy="1021556"/>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u="sng" dirty="0" smtClean="0">
                <a:solidFill>
                  <a:schemeClr val="bg1"/>
                </a:solidFill>
                <a:latin typeface="Arial" pitchFamily="34" charset="0"/>
                <a:cs typeface="Arial" pitchFamily="34" charset="0"/>
              </a:rPr>
              <a:t>Comment</a:t>
            </a:r>
            <a:r>
              <a:rPr lang="en-US" sz="1800" b="1" i="1" dirty="0" smtClean="0">
                <a:solidFill>
                  <a:schemeClr val="bg1"/>
                </a:solidFill>
                <a:latin typeface="Arial" pitchFamily="34" charset="0"/>
                <a:cs typeface="Arial" pitchFamily="34" charset="0"/>
              </a:rPr>
              <a:t>: </a:t>
            </a:r>
            <a:r>
              <a:rPr lang="en-US" sz="1800" b="1" dirty="0" smtClean="0">
                <a:solidFill>
                  <a:schemeClr val="bg1"/>
                </a:solidFill>
                <a:latin typeface="Arial" pitchFamily="34" charset="0"/>
                <a:cs typeface="Arial" pitchFamily="34" charset="0"/>
              </a:rPr>
              <a:t>Severity lies in descending order with regards to jail term and fine (fourth-degree felony is the least serious category of offenses).</a:t>
            </a:r>
            <a:endParaRPr lang="en-US" sz="1800" b="1" dirty="0">
              <a:solidFill>
                <a:schemeClr val="bg1"/>
              </a:solidFill>
              <a:latin typeface="Arial" pitchFamily="34" charset="0"/>
              <a:cs typeface="Arial" pitchFamily="34" charset="0"/>
            </a:endParaRPr>
          </a:p>
        </p:txBody>
      </p:sp>
      <p:grpSp>
        <p:nvGrpSpPr>
          <p:cNvPr id="2" name="Group 13"/>
          <p:cNvGrpSpPr/>
          <p:nvPr/>
        </p:nvGrpSpPr>
        <p:grpSpPr>
          <a:xfrm>
            <a:off x="76200" y="76200"/>
            <a:ext cx="2895600" cy="623888"/>
            <a:chOff x="76200" y="76200"/>
            <a:chExt cx="2895600" cy="623888"/>
          </a:xfrm>
        </p:grpSpPr>
        <p:sp>
          <p:nvSpPr>
            <p:cNvPr id="15"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7"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80"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4"/>
          <p:cNvSpPr txBox="1">
            <a:spLocks noChangeArrowheads="1"/>
          </p:cNvSpPr>
          <p:nvPr/>
        </p:nvSpPr>
        <p:spPr bwMode="auto">
          <a:xfrm>
            <a:off x="2403559" y="1243013"/>
            <a:ext cx="433688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Types of Legal Disputes</a:t>
            </a:r>
          </a:p>
        </p:txBody>
      </p:sp>
      <p:sp>
        <p:nvSpPr>
          <p:cNvPr id="8197" name="Text Box 18"/>
          <p:cNvSpPr txBox="1">
            <a:spLocks noChangeArrowheads="1"/>
          </p:cNvSpPr>
          <p:nvPr/>
        </p:nvSpPr>
        <p:spPr bwMode="auto">
          <a:xfrm>
            <a:off x="914400" y="2057400"/>
            <a:ext cx="2261795"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Civil Disputes</a:t>
            </a:r>
          </a:p>
        </p:txBody>
      </p:sp>
      <p:sp>
        <p:nvSpPr>
          <p:cNvPr id="8198"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Civil Case</a:t>
            </a:r>
            <a:r>
              <a:rPr lang="en-US" sz="1800" b="1" dirty="0">
                <a:solidFill>
                  <a:schemeClr val="bg1"/>
                </a:solidFill>
                <a:latin typeface="Arial" charset="0"/>
              </a:rPr>
              <a:t> - A civil case is a legal dispute concerning a private conflict between two or more parties – individuals, corporations, or </a:t>
            </a:r>
            <a:r>
              <a:rPr lang="en-US" sz="1800" b="1" dirty="0" smtClean="0">
                <a:solidFill>
                  <a:schemeClr val="bg1"/>
                </a:solidFill>
                <a:latin typeface="Arial" charset="0"/>
              </a:rPr>
              <a:t>government agencies.</a:t>
            </a:r>
            <a:endParaRPr lang="en-US" sz="1800" b="1" dirty="0">
              <a:solidFill>
                <a:schemeClr val="bg1"/>
              </a:solidFill>
              <a:latin typeface="Arial" charset="0"/>
            </a:endParaRPr>
          </a:p>
        </p:txBody>
      </p:sp>
      <p:sp>
        <p:nvSpPr>
          <p:cNvPr id="8201" name="Text Box 20"/>
          <p:cNvSpPr txBox="1">
            <a:spLocks noChangeArrowheads="1"/>
          </p:cNvSpPr>
          <p:nvPr/>
        </p:nvSpPr>
        <p:spPr bwMode="auto">
          <a:xfrm>
            <a:off x="1828800" y="3570288"/>
            <a:ext cx="6400800" cy="1157764"/>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smtClean="0">
                <a:latin typeface="Arial" charset="0"/>
              </a:rPr>
              <a:t>Parties in a Civil Case</a:t>
            </a:r>
          </a:p>
          <a:p>
            <a:pPr algn="just"/>
            <a:endParaRPr lang="en-US" sz="800" b="1" u="sng" dirty="0" smtClean="0">
              <a:latin typeface="Arial" charset="0"/>
            </a:endParaRPr>
          </a:p>
          <a:p>
            <a:pPr marL="463550" indent="-231775" algn="just">
              <a:spcAft>
                <a:spcPts val="1200"/>
              </a:spcAft>
              <a:buFont typeface="Wingdings" pitchFamily="2" charset="2"/>
              <a:buChar char="ü"/>
              <a:defRPr/>
            </a:pPr>
            <a:r>
              <a:rPr lang="en-US" sz="1400" b="1" u="sng" dirty="0" smtClean="0">
                <a:latin typeface="Arial" charset="0"/>
              </a:rPr>
              <a:t>Plaintiff</a:t>
            </a:r>
            <a:r>
              <a:rPr lang="en-US" sz="1400" b="1" dirty="0" smtClean="0">
                <a:latin typeface="Arial" charset="0"/>
              </a:rPr>
              <a:t> – Plaintiff is the party initiating the lawsuit.</a:t>
            </a:r>
          </a:p>
          <a:p>
            <a:pPr marL="463550" indent="-231775" algn="just">
              <a:spcAft>
                <a:spcPts val="1200"/>
              </a:spcAft>
              <a:buFont typeface="Wingdings" pitchFamily="2" charset="2"/>
              <a:buChar char="ü"/>
              <a:defRPr/>
            </a:pPr>
            <a:r>
              <a:rPr lang="en-US" sz="1400" b="1" u="sng" dirty="0" smtClean="0">
                <a:latin typeface="Arial" charset="0"/>
              </a:rPr>
              <a:t>Defendant</a:t>
            </a:r>
            <a:r>
              <a:rPr lang="en-US" sz="1400" b="1" dirty="0" smtClean="0">
                <a:latin typeface="Arial" charset="0"/>
              </a:rPr>
              <a:t> – Civil defendant is the responding party.</a:t>
            </a:r>
            <a:endParaRPr lang="en-US" sz="1600" b="1" dirty="0">
              <a:latin typeface="Arial" charset="0"/>
            </a:endParaRPr>
          </a:p>
        </p:txBody>
      </p:sp>
      <p:grpSp>
        <p:nvGrpSpPr>
          <p:cNvPr id="2" name="Group 12"/>
          <p:cNvGrpSpPr/>
          <p:nvPr/>
        </p:nvGrpSpPr>
        <p:grpSpPr>
          <a:xfrm>
            <a:off x="76200" y="76200"/>
            <a:ext cx="2895600" cy="623888"/>
            <a:chOff x="76200" y="76200"/>
            <a:chExt cx="2895600" cy="623888"/>
          </a:xfrm>
        </p:grpSpPr>
        <p:sp>
          <p:nvSpPr>
            <p:cNvPr id="14"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5"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6" name="Rectangle 15"/>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
        <p:nvSpPr>
          <p:cNvPr id="17" name="TextBox 16"/>
          <p:cNvSpPr txBox="1"/>
          <p:nvPr/>
        </p:nvSpPr>
        <p:spPr bwMode="auto">
          <a:xfrm>
            <a:off x="1371600" y="4845844"/>
            <a:ext cx="6400800" cy="1021556"/>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u="sng" dirty="0" smtClean="0">
                <a:solidFill>
                  <a:schemeClr val="bg1"/>
                </a:solidFill>
                <a:latin typeface="Arial" pitchFamily="34" charset="0"/>
                <a:cs typeface="Arial" pitchFamily="34" charset="0"/>
              </a:rPr>
              <a:t>Comment</a:t>
            </a:r>
            <a:r>
              <a:rPr lang="en-US" sz="1800" b="1" i="1" dirty="0" smtClean="0">
                <a:solidFill>
                  <a:schemeClr val="bg1"/>
                </a:solidFill>
                <a:latin typeface="Arial" pitchFamily="34" charset="0"/>
                <a:cs typeface="Arial" pitchFamily="34" charset="0"/>
              </a:rPr>
              <a:t>: </a:t>
            </a:r>
            <a:r>
              <a:rPr lang="en-US" sz="1800" b="1" dirty="0" smtClean="0">
                <a:solidFill>
                  <a:schemeClr val="bg1"/>
                </a:solidFill>
                <a:latin typeface="Arial" charset="0"/>
              </a:rPr>
              <a:t>In a civil case the plaintiff has the burden of proof to prove the case “</a:t>
            </a:r>
            <a:r>
              <a:rPr lang="en-US" sz="1800" b="1" i="1" dirty="0" smtClean="0">
                <a:solidFill>
                  <a:schemeClr val="bg1"/>
                </a:solidFill>
                <a:latin typeface="Arial" charset="0"/>
              </a:rPr>
              <a:t>by a preponderance of the evidence</a:t>
            </a:r>
            <a:r>
              <a:rPr lang="en-US" sz="1800" b="1" dirty="0" smtClean="0">
                <a:solidFill>
                  <a:schemeClr val="bg1"/>
                </a:solidFill>
                <a:latin typeface="Arial" charset="0"/>
              </a:rPr>
              <a:t>.”</a:t>
            </a:r>
            <a:endParaRPr lang="en-US" sz="18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18"/>
          <p:cNvSpPr txBox="1">
            <a:spLocks noChangeArrowheads="1"/>
          </p:cNvSpPr>
          <p:nvPr/>
        </p:nvSpPr>
        <p:spPr bwMode="auto">
          <a:xfrm>
            <a:off x="1600200" y="3124200"/>
            <a:ext cx="7090998" cy="919401"/>
          </a:xfrm>
          <a:prstGeom prst="roundRect">
            <a:avLst/>
          </a:prstGeom>
          <a:solidFill>
            <a:schemeClr val="bg2"/>
          </a:solidFill>
          <a:ln w="6350">
            <a:noFill/>
            <a:miter lim="800000"/>
            <a:headEnd/>
            <a:tailEnd/>
          </a:ln>
          <a:effectLst>
            <a:softEdge rad="63500"/>
          </a:effectLst>
        </p:spPr>
        <p:txBody>
          <a:bodyPr wrap="none">
            <a:spAutoFit/>
          </a:bodyPr>
          <a:lstStyle/>
          <a:p>
            <a:r>
              <a:rPr lang="en-US" b="1" dirty="0" smtClean="0">
                <a:solidFill>
                  <a:schemeClr val="accent2"/>
                </a:solidFill>
                <a:latin typeface="Arial" charset="0"/>
              </a:rPr>
              <a:t>The Texas Legislature-</a:t>
            </a:r>
          </a:p>
          <a:p>
            <a:r>
              <a:rPr lang="en-US" b="1" dirty="0" smtClean="0">
                <a:solidFill>
                  <a:schemeClr val="accent2"/>
                </a:solidFill>
                <a:latin typeface="Arial" charset="0"/>
              </a:rPr>
              <a:t>One of the three branches of state government</a:t>
            </a:r>
            <a:endParaRPr lang="en-US" b="1" dirty="0">
              <a:solidFill>
                <a:schemeClr val="accent2"/>
              </a:solidFill>
              <a:latin typeface="Arial" charset="0"/>
            </a:endParaRPr>
          </a:p>
        </p:txBody>
      </p:sp>
      <p:sp>
        <p:nvSpPr>
          <p:cNvPr id="6150" name="Text Box 19"/>
          <p:cNvSpPr txBox="1">
            <a:spLocks noChangeArrowheads="1"/>
          </p:cNvSpPr>
          <p:nvPr/>
        </p:nvSpPr>
        <p:spPr bwMode="auto">
          <a:xfrm>
            <a:off x="1219200" y="40386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rgbClr val="FF0000"/>
                </a:solidFill>
                <a:latin typeface="Arial" charset="0"/>
              </a:rPr>
              <a:t>Bicameral</a:t>
            </a:r>
            <a:r>
              <a:rPr lang="en-US" sz="1800" b="1" dirty="0">
                <a:solidFill>
                  <a:srgbClr val="FF0000"/>
                </a:solidFill>
                <a:latin typeface="Arial" charset="0"/>
              </a:rPr>
              <a:t> - Texas has a bicameral legislature composed of two chambers consisting of a House of Representatives and Senate.</a:t>
            </a:r>
          </a:p>
        </p:txBody>
      </p:sp>
      <p:sp>
        <p:nvSpPr>
          <p:cNvPr id="15" name="Text Box 20"/>
          <p:cNvSpPr txBox="1">
            <a:spLocks noChangeArrowheads="1"/>
          </p:cNvSpPr>
          <p:nvPr/>
        </p:nvSpPr>
        <p:spPr bwMode="auto">
          <a:xfrm>
            <a:off x="457200" y="838200"/>
            <a:ext cx="6400800" cy="228147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Constitution</a:t>
            </a:r>
            <a:r>
              <a:rPr lang="en-US" sz="1600" b="1" dirty="0">
                <a:latin typeface="Arial" charset="0"/>
              </a:rPr>
              <a:t> - The Texas </a:t>
            </a:r>
            <a:r>
              <a:rPr lang="en-US" sz="1600" b="1" dirty="0" smtClean="0">
                <a:latin typeface="Arial" charset="0"/>
              </a:rPr>
              <a:t>constitution establishes the rights, liberties, and responsibilities of citizens.  It structures the powers and limitations of the government.  It also provides a process by which the constitution can be amended, or changed.</a:t>
            </a:r>
          </a:p>
          <a:p>
            <a:pPr algn="just"/>
            <a:r>
              <a:rPr lang="en-US" sz="1600" b="1" dirty="0" smtClean="0">
                <a:solidFill>
                  <a:srgbClr val="FF0000"/>
                </a:solidFill>
                <a:latin typeface="Arial" charset="0"/>
              </a:rPr>
              <a:t>In order to change or amend the Texas Constitution you must have two–thirds of the members of the state house of representatives and senate and a state wide vote.</a:t>
            </a:r>
            <a:endParaRPr lang="en-US" sz="1600" b="1" dirty="0">
              <a:solidFill>
                <a:srgbClr val="FF0000"/>
              </a:solidFill>
              <a:latin typeface="Arial" charset="0"/>
            </a:endParaRPr>
          </a:p>
        </p:txBody>
      </p:sp>
      <p:sp>
        <p:nvSpPr>
          <p:cNvPr id="18" name="Text Box 20"/>
          <p:cNvSpPr txBox="1">
            <a:spLocks noChangeArrowheads="1"/>
          </p:cNvSpPr>
          <p:nvPr/>
        </p:nvSpPr>
        <p:spPr bwMode="auto">
          <a:xfrm>
            <a:off x="2743200" y="4724400"/>
            <a:ext cx="5486400" cy="919401"/>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a:latin typeface="Arial" charset="0"/>
              </a:rPr>
              <a:t>Senate</a:t>
            </a:r>
            <a:r>
              <a:rPr lang="en-US" sz="1600" b="1" dirty="0">
                <a:latin typeface="Arial" charset="0"/>
              </a:rPr>
              <a:t> - The Senate has the authority to confirm or reject the governor’s appointments by a two-thirds </a:t>
            </a:r>
            <a:r>
              <a:rPr lang="en-US" sz="1600" b="1" dirty="0" smtClean="0">
                <a:latin typeface="Arial" charset="0"/>
              </a:rPr>
              <a:t>majority.</a:t>
            </a:r>
            <a:endParaRPr lang="en-US" sz="1600" b="1" dirty="0">
              <a:latin typeface="Arial" charset="0"/>
            </a:endParaRPr>
          </a:p>
        </p:txBody>
      </p:sp>
      <p:sp>
        <p:nvSpPr>
          <p:cNvPr id="20" name="Text Box 20"/>
          <p:cNvSpPr txBox="1">
            <a:spLocks noChangeArrowheads="1"/>
          </p:cNvSpPr>
          <p:nvPr/>
        </p:nvSpPr>
        <p:spPr bwMode="auto">
          <a:xfrm>
            <a:off x="2819400" y="5638800"/>
            <a:ext cx="5486400" cy="919401"/>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a:latin typeface="Arial" charset="0"/>
              </a:rPr>
              <a:t>House</a:t>
            </a:r>
            <a:r>
              <a:rPr lang="en-US" sz="1600" b="1" dirty="0">
                <a:latin typeface="Arial" charset="0"/>
              </a:rPr>
              <a:t> - </a:t>
            </a:r>
            <a:r>
              <a:rPr lang="en-US" sz="1600" b="1" dirty="0" smtClean="0">
                <a:latin typeface="Arial" charset="0"/>
              </a:rPr>
              <a:t>Only the Texas House may initiate legislation to raise taxes, even though both chambers must agree before any tax bill can pass.</a:t>
            </a:r>
            <a:endParaRPr lang="en-US" sz="1600" b="1" dirty="0">
              <a:latin typeface="Arial" charset="0"/>
            </a:endParaRPr>
          </a:p>
        </p:txBody>
      </p:sp>
      <p:grpSp>
        <p:nvGrpSpPr>
          <p:cNvPr id="12" name="Group 8"/>
          <p:cNvGrpSpPr>
            <a:grpSpLocks/>
          </p:cNvGrpSpPr>
          <p:nvPr/>
        </p:nvGrpSpPr>
        <p:grpSpPr bwMode="auto">
          <a:xfrm>
            <a:off x="76200" y="76200"/>
            <a:ext cx="3276600" cy="623888"/>
            <a:chOff x="76200" y="76200"/>
            <a:chExt cx="3505200" cy="623888"/>
          </a:xfrm>
        </p:grpSpPr>
        <p:pic>
          <p:nvPicPr>
            <p:cNvPr id="13"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4"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a:t>
              </a:r>
              <a:r>
                <a:rPr lang="en-US" b="1"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Government</a:t>
              </a:r>
              <a:endPar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endParaRPr>
            </a:p>
          </p:txBody>
        </p:sp>
      </p:grpSp>
      <p:sp>
        <p:nvSpPr>
          <p:cNvPr id="16" name="Rectangle 15"/>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19" name="Group 12"/>
          <p:cNvGrpSpPr>
            <a:grpSpLocks/>
          </p:cNvGrpSpPr>
          <p:nvPr/>
        </p:nvGrpSpPr>
        <p:grpSpPr bwMode="auto">
          <a:xfrm>
            <a:off x="0" y="5223510"/>
            <a:ext cx="6400800" cy="1634490"/>
            <a:chOff x="1524000" y="3996651"/>
            <a:chExt cx="6400800" cy="1634354"/>
          </a:xfrm>
        </p:grpSpPr>
        <p:sp>
          <p:nvSpPr>
            <p:cNvPr id="21" name="TextBox 20"/>
            <p:cNvSpPr txBox="1"/>
            <p:nvPr/>
          </p:nvSpPr>
          <p:spPr bwMode="auto">
            <a:xfrm>
              <a:off x="1524000" y="3996651"/>
              <a:ext cx="6400800" cy="1634354"/>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u="sng" dirty="0">
                  <a:solidFill>
                    <a:schemeClr val="bg1"/>
                  </a:solidFill>
                  <a:latin typeface="Arial" pitchFamily="34" charset="0"/>
                  <a:cs typeface="Arial" pitchFamily="34" charset="0"/>
                </a:rPr>
                <a:t>Comments</a:t>
              </a:r>
              <a:r>
                <a:rPr lang="en-US" sz="1800" b="1" dirty="0" smtClean="0">
                  <a:solidFill>
                    <a:schemeClr val="bg1"/>
                  </a:solidFill>
                  <a:latin typeface="Arial" pitchFamily="34" charset="0"/>
                  <a:cs typeface="Arial" pitchFamily="34" charset="0"/>
                </a:rPr>
                <a:t>:</a:t>
              </a: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p:txBody>
        </p:sp>
        <p:sp>
          <p:nvSpPr>
            <p:cNvPr id="22" name="TextBox 24"/>
            <p:cNvSpPr txBox="1">
              <a:spLocks noChangeArrowheads="1"/>
            </p:cNvSpPr>
            <p:nvPr/>
          </p:nvSpPr>
          <p:spPr bwMode="auto">
            <a:xfrm>
              <a:off x="1828800" y="4453813"/>
              <a:ext cx="6019800" cy="923253"/>
            </a:xfrm>
            <a:prstGeom prst="rect">
              <a:avLst/>
            </a:prstGeom>
            <a:noFill/>
            <a:ln w="9525">
              <a:noFill/>
              <a:miter lim="800000"/>
              <a:headEnd/>
              <a:tailEnd/>
            </a:ln>
          </p:spPr>
          <p:txBody>
            <a:bodyPr>
              <a:spAutoFit/>
            </a:bodyPr>
            <a:lstStyle/>
            <a:p>
              <a:pPr marL="231775" indent="-231775" algn="just">
                <a:spcAft>
                  <a:spcPts val="600"/>
                </a:spcAft>
                <a:buFont typeface="Wingdings" pitchFamily="2" charset="2"/>
                <a:buChar char="ü"/>
              </a:pPr>
              <a:r>
                <a:rPr lang="en-US" sz="1800" b="1" dirty="0" smtClean="0">
                  <a:solidFill>
                    <a:schemeClr val="bg1"/>
                  </a:solidFill>
                  <a:latin typeface="Arial" charset="0"/>
                  <a:cs typeface="Arial" charset="0"/>
                </a:rPr>
                <a:t>The House alone, by majority vote, has the power of impeachment, which is a formal accusation against an executive or judicial officeholder.</a:t>
              </a:r>
              <a:endParaRPr lang="en-US" sz="1800" b="1" dirty="0">
                <a:solidFill>
                  <a:schemeClr val="bg1"/>
                </a:solidFill>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ox(i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box(in)">
                                      <p:cBhvr>
                                        <p:cTn id="17" dur="5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P spid="15" grpId="0" animBg="1"/>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4"/>
          <p:cNvSpPr txBox="1">
            <a:spLocks noChangeArrowheads="1"/>
          </p:cNvSpPr>
          <p:nvPr/>
        </p:nvSpPr>
        <p:spPr bwMode="auto">
          <a:xfrm>
            <a:off x="2403559" y="1243013"/>
            <a:ext cx="433688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Types of Legal Disputes</a:t>
            </a:r>
          </a:p>
        </p:txBody>
      </p:sp>
      <p:sp>
        <p:nvSpPr>
          <p:cNvPr id="9221" name="Text Box 18"/>
          <p:cNvSpPr txBox="1">
            <a:spLocks noChangeArrowheads="1"/>
          </p:cNvSpPr>
          <p:nvPr/>
        </p:nvSpPr>
        <p:spPr bwMode="auto">
          <a:xfrm>
            <a:off x="914400" y="2057400"/>
            <a:ext cx="2261795"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Civil Disputes</a:t>
            </a:r>
          </a:p>
        </p:txBody>
      </p:sp>
      <p:sp>
        <p:nvSpPr>
          <p:cNvPr id="9222"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Civil Case</a:t>
            </a:r>
            <a:r>
              <a:rPr lang="en-US" sz="1800" b="1" dirty="0">
                <a:solidFill>
                  <a:schemeClr val="bg1"/>
                </a:solidFill>
                <a:latin typeface="Arial" charset="0"/>
              </a:rPr>
              <a:t> - A civil case is a legal dispute concerning a private conflict between two or more parties – individuals, corporations, or government.</a:t>
            </a:r>
          </a:p>
        </p:txBody>
      </p:sp>
      <p:sp>
        <p:nvSpPr>
          <p:cNvPr id="9224" name="Text Box 20"/>
          <p:cNvSpPr txBox="1">
            <a:spLocks noChangeArrowheads="1"/>
          </p:cNvSpPr>
          <p:nvPr/>
        </p:nvSpPr>
        <p:spPr bwMode="auto">
          <a:xfrm>
            <a:off x="1828800" y="3581400"/>
            <a:ext cx="6400800" cy="37457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Types of Civil </a:t>
            </a:r>
            <a:r>
              <a:rPr lang="en-US" sz="1600" b="1" u="sng" dirty="0" smtClean="0">
                <a:latin typeface="Arial" charset="0"/>
              </a:rPr>
              <a:t>Disputes:</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
        <p:nvSpPr>
          <p:cNvPr id="16" name="Text Box 20"/>
          <p:cNvSpPr txBox="1">
            <a:spLocks noChangeArrowheads="1"/>
          </p:cNvSpPr>
          <p:nvPr/>
        </p:nvSpPr>
        <p:spPr bwMode="auto">
          <a:xfrm>
            <a:off x="2743200" y="3962400"/>
            <a:ext cx="5486400" cy="919401"/>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smtClean="0">
                <a:latin typeface="Arial" charset="0"/>
              </a:rPr>
              <a:t>Property Case</a:t>
            </a:r>
            <a:r>
              <a:rPr lang="en-US" sz="1600" b="1" dirty="0" smtClean="0">
                <a:latin typeface="Arial" charset="0"/>
              </a:rPr>
              <a:t> </a:t>
            </a:r>
            <a:r>
              <a:rPr lang="en-US" sz="1600" b="1" dirty="0">
                <a:latin typeface="Arial" charset="0"/>
              </a:rPr>
              <a:t>- </a:t>
            </a:r>
            <a:r>
              <a:rPr lang="en-US" sz="1600" b="1" dirty="0" smtClean="0">
                <a:latin typeface="Arial" charset="0"/>
              </a:rPr>
              <a:t>Property case is a civil suit over the ownership of real estate or personal possessions such as land, jewelry, or an automobile.</a:t>
            </a:r>
            <a:endParaRPr lang="en-US" sz="1600" b="1" dirty="0">
              <a:latin typeface="Arial" charset="0"/>
            </a:endParaRPr>
          </a:p>
        </p:txBody>
      </p:sp>
      <p:sp>
        <p:nvSpPr>
          <p:cNvPr id="17" name="Text Box 20"/>
          <p:cNvSpPr txBox="1">
            <a:spLocks noChangeArrowheads="1"/>
          </p:cNvSpPr>
          <p:nvPr/>
        </p:nvSpPr>
        <p:spPr bwMode="auto">
          <a:xfrm>
            <a:off x="2743200" y="3962400"/>
            <a:ext cx="5486400" cy="919401"/>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smtClean="0">
                <a:latin typeface="Arial" charset="0"/>
              </a:rPr>
              <a:t>Probate Case</a:t>
            </a:r>
            <a:r>
              <a:rPr lang="en-US" sz="1600" b="1" dirty="0" smtClean="0">
                <a:latin typeface="Arial" charset="0"/>
              </a:rPr>
              <a:t> </a:t>
            </a:r>
            <a:r>
              <a:rPr lang="en-US" sz="1600" b="1" dirty="0">
                <a:latin typeface="Arial" charset="0"/>
              </a:rPr>
              <a:t>- </a:t>
            </a:r>
            <a:r>
              <a:rPr lang="en-US" sz="1600" b="1" dirty="0" smtClean="0">
                <a:latin typeface="Arial" charset="0"/>
              </a:rPr>
              <a:t>Probate case is a civil suit dealing with the disposition of the property of a deceased individual.</a:t>
            </a:r>
            <a:endParaRPr lang="en-US" sz="1600" b="1" dirty="0">
              <a:latin typeface="Arial" charset="0"/>
            </a:endParaRPr>
          </a:p>
        </p:txBody>
      </p:sp>
      <p:sp>
        <p:nvSpPr>
          <p:cNvPr id="18" name="Text Box 20"/>
          <p:cNvSpPr txBox="1">
            <a:spLocks noChangeArrowheads="1"/>
          </p:cNvSpPr>
          <p:nvPr/>
        </p:nvSpPr>
        <p:spPr bwMode="auto">
          <a:xfrm>
            <a:off x="2743200" y="3962400"/>
            <a:ext cx="5486400" cy="1191816"/>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smtClean="0">
                <a:latin typeface="Arial" charset="0"/>
              </a:rPr>
              <a:t>Domestic-Relations Case</a:t>
            </a:r>
            <a:r>
              <a:rPr lang="en-US" sz="1600" b="1" dirty="0" smtClean="0">
                <a:latin typeface="Arial" charset="0"/>
              </a:rPr>
              <a:t> </a:t>
            </a:r>
            <a:r>
              <a:rPr lang="en-US" sz="1600" b="1" dirty="0">
                <a:latin typeface="Arial" charset="0"/>
              </a:rPr>
              <a:t>- </a:t>
            </a:r>
            <a:r>
              <a:rPr lang="en-US" sz="1600" b="1" dirty="0" smtClean="0">
                <a:latin typeface="Arial" charset="0"/>
              </a:rPr>
              <a:t>Domestic-relations case is a civil suit based on the law involving the relationships between husband and wife, and between parents and children.</a:t>
            </a:r>
            <a:endParaRPr lang="en-US" sz="1600" b="1" dirty="0">
              <a:latin typeface="Arial" charset="0"/>
            </a:endParaRPr>
          </a:p>
        </p:txBody>
      </p:sp>
      <p:sp>
        <p:nvSpPr>
          <p:cNvPr id="20" name="Text Box 20"/>
          <p:cNvSpPr txBox="1">
            <a:spLocks noChangeArrowheads="1"/>
          </p:cNvSpPr>
          <p:nvPr/>
        </p:nvSpPr>
        <p:spPr bwMode="auto">
          <a:xfrm>
            <a:off x="2743200" y="3962400"/>
            <a:ext cx="5486400" cy="919401"/>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smtClean="0">
                <a:latin typeface="Arial" charset="0"/>
              </a:rPr>
              <a:t>Contract Case</a:t>
            </a:r>
            <a:r>
              <a:rPr lang="en-US" sz="1600" b="1" dirty="0" smtClean="0">
                <a:latin typeface="Arial" charset="0"/>
              </a:rPr>
              <a:t> </a:t>
            </a:r>
            <a:r>
              <a:rPr lang="en-US" sz="1600" b="1" dirty="0">
                <a:latin typeface="Arial" charset="0"/>
              </a:rPr>
              <a:t>- </a:t>
            </a:r>
            <a:r>
              <a:rPr lang="en-US" sz="1600" b="1" dirty="0" smtClean="0">
                <a:latin typeface="Arial" charset="0"/>
              </a:rPr>
              <a:t>Contract case is a civil suit dealing with disputes over written or implied legal agreements.</a:t>
            </a:r>
            <a:endParaRPr lang="en-US" sz="1600" b="1" dirty="0">
              <a:latin typeface="Arial" charset="0"/>
            </a:endParaRPr>
          </a:p>
        </p:txBody>
      </p:sp>
      <p:sp>
        <p:nvSpPr>
          <p:cNvPr id="21" name="Text Box 20"/>
          <p:cNvSpPr txBox="1">
            <a:spLocks noChangeArrowheads="1"/>
          </p:cNvSpPr>
          <p:nvPr/>
        </p:nvSpPr>
        <p:spPr bwMode="auto">
          <a:xfrm>
            <a:off x="2743200" y="3962400"/>
            <a:ext cx="5486400" cy="646986"/>
          </a:xfrm>
          <a:prstGeom prst="roundRect">
            <a:avLst/>
          </a:prstGeom>
          <a:solidFill>
            <a:schemeClr val="bg2">
              <a:lumMod val="75000"/>
            </a:schemeClr>
          </a:solidFill>
          <a:ln w="6350">
            <a:noFill/>
            <a:miter lim="800000"/>
            <a:headEnd/>
            <a:tailEnd/>
          </a:ln>
          <a:effectLst>
            <a:softEdge rad="63500"/>
          </a:effectLst>
        </p:spPr>
        <p:txBody>
          <a:bodyPr>
            <a:spAutoFit/>
          </a:bodyPr>
          <a:lstStyle/>
          <a:p>
            <a:pPr algn="just"/>
            <a:r>
              <a:rPr lang="en-US" sz="1600" b="1" u="sng" dirty="0" smtClean="0">
                <a:latin typeface="Arial" charset="0"/>
              </a:rPr>
              <a:t>Tort Case</a:t>
            </a:r>
            <a:r>
              <a:rPr lang="en-US" sz="1600" b="1" dirty="0" smtClean="0">
                <a:latin typeface="Arial" charset="0"/>
              </a:rPr>
              <a:t> </a:t>
            </a:r>
            <a:r>
              <a:rPr lang="en-US" sz="1600" b="1" dirty="0">
                <a:latin typeface="Arial" charset="0"/>
              </a:rPr>
              <a:t>- </a:t>
            </a:r>
            <a:r>
              <a:rPr lang="en-US" sz="1600" b="1" dirty="0" smtClean="0">
                <a:latin typeface="Arial" charset="0"/>
              </a:rPr>
              <a:t>Tort case is a civil suit involving personal injury or damage to property.</a:t>
            </a:r>
            <a:endParaRPr lang="en-US" sz="1600" b="1" dirty="0">
              <a:latin typeface="Arial" charset="0"/>
            </a:endParaRPr>
          </a:p>
        </p:txBody>
      </p:sp>
      <p:sp>
        <p:nvSpPr>
          <p:cNvPr id="19" name="Text Box 19"/>
          <p:cNvSpPr txBox="1">
            <a:spLocks noChangeArrowheads="1"/>
          </p:cNvSpPr>
          <p:nvPr/>
        </p:nvSpPr>
        <p:spPr bwMode="auto">
          <a:xfrm>
            <a:off x="914400" y="5257800"/>
            <a:ext cx="7315200" cy="1328023"/>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Adversary Proceeding</a:t>
            </a:r>
            <a:r>
              <a:rPr lang="en-US" sz="1800" b="1" dirty="0">
                <a:solidFill>
                  <a:schemeClr val="bg1"/>
                </a:solidFill>
                <a:latin typeface="Arial" charset="0"/>
              </a:rPr>
              <a:t> - The judicial proceeding is generally an adversary proceeding, which is a legal procedure in which each side presents evidence and arguments to bolster its position while rebutting evidence submitted by the other side.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6" grpId="0" animBg="1"/>
      <p:bldP spid="17" grpId="0" animBg="1"/>
      <p:bldP spid="18"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Court Procedures</a:t>
            </a:r>
          </a:p>
        </p:txBody>
      </p:sp>
      <p:sp>
        <p:nvSpPr>
          <p:cNvPr id="11269" name="Text Box 18"/>
          <p:cNvSpPr txBox="1">
            <a:spLocks noChangeArrowheads="1"/>
          </p:cNvSpPr>
          <p:nvPr/>
        </p:nvSpPr>
        <p:spPr bwMode="auto">
          <a:xfrm>
            <a:off x="914400" y="2057400"/>
            <a:ext cx="4603355"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Negotiation and Compromise </a:t>
            </a:r>
          </a:p>
        </p:txBody>
      </p:sp>
      <p:sp>
        <p:nvSpPr>
          <p:cNvPr id="11270"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Negotiation and Compromise</a:t>
            </a:r>
            <a:r>
              <a:rPr lang="en-US" sz="1800" b="1" dirty="0">
                <a:solidFill>
                  <a:schemeClr val="bg1"/>
                </a:solidFill>
                <a:latin typeface="Arial" charset="0"/>
              </a:rPr>
              <a:t>  - In practice most legal disputes are settled not by trials but through a process of negotiation and compromise between the parties.</a:t>
            </a:r>
          </a:p>
        </p:txBody>
      </p:sp>
      <p:sp>
        <p:nvSpPr>
          <p:cNvPr id="13" name="Text Box 20"/>
          <p:cNvSpPr txBox="1">
            <a:spLocks noChangeArrowheads="1"/>
          </p:cNvSpPr>
          <p:nvPr/>
        </p:nvSpPr>
        <p:spPr bwMode="auto">
          <a:xfrm>
            <a:off x="1828800" y="3570288"/>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solidFill>
                  <a:srgbClr val="FF0000"/>
                </a:solidFill>
                <a:latin typeface="Arial" charset="0"/>
              </a:rPr>
              <a:t>Civil Cases</a:t>
            </a:r>
            <a:r>
              <a:rPr lang="en-US" sz="1600" b="1" dirty="0">
                <a:solidFill>
                  <a:srgbClr val="FF0000"/>
                </a:solidFill>
                <a:latin typeface="Arial" charset="0"/>
              </a:rPr>
              <a:t> - In civil cases the litigants may decide to resolve the dispute by settling out of court rather than going through the trial process.</a:t>
            </a:r>
          </a:p>
        </p:txBody>
      </p:sp>
      <p:sp>
        <p:nvSpPr>
          <p:cNvPr id="15" name="Text Box 20"/>
          <p:cNvSpPr txBox="1">
            <a:spLocks noChangeArrowheads="1"/>
          </p:cNvSpPr>
          <p:nvPr/>
        </p:nvSpPr>
        <p:spPr bwMode="auto">
          <a:xfrm>
            <a:off x="1828800" y="4495800"/>
            <a:ext cx="6400800" cy="146423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solidFill>
                  <a:srgbClr val="FF0000"/>
                </a:solidFill>
                <a:latin typeface="Arial" charset="0"/>
              </a:rPr>
              <a:t>Criminal Cases</a:t>
            </a:r>
            <a:r>
              <a:rPr lang="en-US" sz="1600" b="1" dirty="0">
                <a:solidFill>
                  <a:srgbClr val="FF0000"/>
                </a:solidFill>
                <a:latin typeface="Arial" charset="0"/>
              </a:rPr>
              <a:t> - In criminal cases the defendant and the prosecutor may resolve the case through a plea bargain, which is a procedure in which the defendant agrees to plead guilty in order to receive punishment less than the maximum for the offense.</a:t>
            </a:r>
          </a:p>
        </p:txBody>
      </p:sp>
      <p:grpSp>
        <p:nvGrpSpPr>
          <p:cNvPr id="2" name="Group 10"/>
          <p:cNvGrpSpPr/>
          <p:nvPr/>
        </p:nvGrpSpPr>
        <p:grpSpPr>
          <a:xfrm>
            <a:off x="76200" y="76200"/>
            <a:ext cx="2895600" cy="623888"/>
            <a:chOff x="76200" y="76200"/>
            <a:chExt cx="2895600" cy="623888"/>
          </a:xfrm>
        </p:grpSpPr>
        <p:sp>
          <p:nvSpPr>
            <p:cNvPr id="12"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6" name="Rectangle 15"/>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Court Procedures</a:t>
            </a:r>
          </a:p>
        </p:txBody>
      </p:sp>
      <p:sp>
        <p:nvSpPr>
          <p:cNvPr id="12293" name="Text Box 18"/>
          <p:cNvSpPr txBox="1">
            <a:spLocks noChangeArrowheads="1"/>
          </p:cNvSpPr>
          <p:nvPr/>
        </p:nvSpPr>
        <p:spPr bwMode="auto">
          <a:xfrm>
            <a:off x="914400" y="2057400"/>
            <a:ext cx="2918943"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Trials and Appeals</a:t>
            </a:r>
          </a:p>
        </p:txBody>
      </p:sp>
      <p:sp>
        <p:nvSpPr>
          <p:cNvPr id="12294"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Trials and Appeals</a:t>
            </a:r>
            <a:r>
              <a:rPr lang="en-US" sz="1800" b="1">
                <a:solidFill>
                  <a:schemeClr val="bg1"/>
                </a:solidFill>
                <a:latin typeface="Arial" charset="0"/>
              </a:rPr>
              <a:t>  - Judicial proceedings are basically divided into trials and appeals.</a:t>
            </a:r>
          </a:p>
        </p:txBody>
      </p:sp>
      <p:sp>
        <p:nvSpPr>
          <p:cNvPr id="12296" name="Text Box 20"/>
          <p:cNvSpPr txBox="1">
            <a:spLocks noChangeArrowheads="1"/>
          </p:cNvSpPr>
          <p:nvPr/>
        </p:nvSpPr>
        <p:spPr bwMode="auto">
          <a:xfrm>
            <a:off x="1828800" y="3276600"/>
            <a:ext cx="6400800" cy="3149798"/>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smtClean="0">
                <a:latin typeface="Arial" charset="0"/>
              </a:rPr>
              <a:t>Trials:</a:t>
            </a:r>
          </a:p>
          <a:p>
            <a:pPr algn="just"/>
            <a:endParaRPr lang="en-US" sz="800" b="1" u="sng" dirty="0" smtClean="0">
              <a:latin typeface="Arial" charset="0"/>
            </a:endParaRPr>
          </a:p>
          <a:p>
            <a:pPr marL="231775" indent="-231775" algn="just">
              <a:spcAft>
                <a:spcPts val="600"/>
              </a:spcAft>
              <a:buFont typeface="Wingdings" pitchFamily="2" charset="2"/>
              <a:buChar char="ü"/>
              <a:defRPr/>
            </a:pPr>
            <a:r>
              <a:rPr lang="en-US" sz="1400" b="1" u="sng" dirty="0" smtClean="0">
                <a:latin typeface="Arial" charset="0"/>
              </a:rPr>
              <a:t>Procedures</a:t>
            </a:r>
            <a:r>
              <a:rPr lang="en-US" sz="1400" b="1" dirty="0" smtClean="0">
                <a:latin typeface="Arial" charset="0"/>
              </a:rPr>
              <a:t> - Formal examination of a civil or criminal action in accordance with the law before a single judge who has jurisdiction to hear the dispute.</a:t>
            </a:r>
          </a:p>
          <a:p>
            <a:pPr marL="231775" indent="-231775" algn="just">
              <a:spcAft>
                <a:spcPts val="600"/>
              </a:spcAft>
              <a:buFont typeface="Wingdings" pitchFamily="2" charset="2"/>
              <a:buChar char="ü"/>
              <a:defRPr/>
            </a:pPr>
            <a:r>
              <a:rPr lang="en-US" sz="1400" b="1" u="sng" dirty="0" smtClean="0">
                <a:latin typeface="Arial" charset="0"/>
              </a:rPr>
              <a:t>Involves</a:t>
            </a:r>
            <a:r>
              <a:rPr lang="en-US" sz="1400" b="1" dirty="0" smtClean="0">
                <a:latin typeface="Arial" charset="0"/>
              </a:rPr>
              <a:t> - Attorneys, witnesses, testimony, evidence, judges, and, occasionally, juries.</a:t>
            </a:r>
          </a:p>
          <a:p>
            <a:pPr marL="231775" indent="-231775" algn="just">
              <a:spcAft>
                <a:spcPts val="600"/>
              </a:spcAft>
              <a:buFont typeface="Wingdings" pitchFamily="2" charset="2"/>
              <a:buChar char="ü"/>
              <a:defRPr/>
            </a:pPr>
            <a:r>
              <a:rPr lang="en-US" sz="1400" b="1" u="sng" dirty="0" smtClean="0">
                <a:latin typeface="Arial" charset="0"/>
              </a:rPr>
              <a:t>Process</a:t>
            </a:r>
            <a:r>
              <a:rPr lang="en-US" sz="1400" b="1" dirty="0" smtClean="0">
                <a:latin typeface="Arial" charset="0"/>
              </a:rPr>
              <a:t> - In general, the trial court is concerned with questions of facts and the law as it applies to those facts.</a:t>
            </a:r>
          </a:p>
          <a:p>
            <a:pPr marL="231775" indent="-231775" algn="just">
              <a:spcAft>
                <a:spcPts val="600"/>
              </a:spcAft>
              <a:buFont typeface="Wingdings" pitchFamily="2" charset="2"/>
              <a:buChar char="ü"/>
              <a:defRPr/>
            </a:pPr>
            <a:r>
              <a:rPr lang="en-US" sz="1400" b="1" u="sng" dirty="0" smtClean="0">
                <a:latin typeface="Arial" charset="0"/>
              </a:rPr>
              <a:t>Verdict</a:t>
            </a:r>
            <a:r>
              <a:rPr lang="en-US" sz="1400" b="1" dirty="0" smtClean="0">
                <a:latin typeface="Arial" charset="0"/>
              </a:rPr>
              <a:t> - The verdict determines in a civil case which party prevails in the lawsuit and in a criminal case whether the defendant is guilty or not guilty as charged.</a:t>
            </a:r>
            <a:endParaRPr lang="en-US" sz="14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20"/>
          <p:cNvSpPr txBox="1">
            <a:spLocks noChangeArrowheads="1"/>
          </p:cNvSpPr>
          <p:nvPr/>
        </p:nvSpPr>
        <p:spPr bwMode="auto">
          <a:xfrm>
            <a:off x="1828800" y="3276600"/>
            <a:ext cx="6400800" cy="3234928"/>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smtClean="0">
                <a:latin typeface="Arial" charset="0"/>
              </a:rPr>
              <a:t>Appeals:</a:t>
            </a:r>
          </a:p>
          <a:p>
            <a:pPr algn="just"/>
            <a:endParaRPr lang="en-US" sz="800" b="1" u="sng" dirty="0" smtClean="0">
              <a:latin typeface="Arial" charset="0"/>
            </a:endParaRPr>
          </a:p>
          <a:p>
            <a:pPr marL="231775" indent="-231775" algn="just">
              <a:spcAft>
                <a:spcPts val="1200"/>
              </a:spcAft>
              <a:buFont typeface="Wingdings" pitchFamily="2" charset="2"/>
              <a:buChar char="ü"/>
            </a:pPr>
            <a:r>
              <a:rPr lang="en-US" sz="1400" b="1" dirty="0" smtClean="0">
                <a:latin typeface="Arial" charset="0"/>
              </a:rPr>
              <a:t>An appeal is the taking of a case from a lower court to a higher court by the losing party in a lower court decision.</a:t>
            </a:r>
          </a:p>
          <a:p>
            <a:pPr marL="231775" indent="-231775" algn="just">
              <a:spcAft>
                <a:spcPts val="1200"/>
              </a:spcAft>
              <a:buFont typeface="Wingdings" pitchFamily="2" charset="2"/>
              <a:buChar char="ü"/>
            </a:pPr>
            <a:r>
              <a:rPr lang="en-US" sz="1400" b="1" dirty="0" smtClean="0">
                <a:latin typeface="Arial" charset="0"/>
              </a:rPr>
              <a:t>As grounds for appeal in civil cases, the losing party may allege that the lower court failed to follow proper procedures or incorrectly applied the law.</a:t>
            </a:r>
          </a:p>
          <a:p>
            <a:pPr marL="231775" indent="-231775" algn="just">
              <a:spcAft>
                <a:spcPts val="1200"/>
              </a:spcAft>
              <a:buFont typeface="Wingdings" pitchFamily="2" charset="2"/>
              <a:buChar char="ü"/>
            </a:pPr>
            <a:r>
              <a:rPr lang="en-US" sz="1400" b="1" dirty="0" smtClean="0">
                <a:latin typeface="Arial" charset="0"/>
              </a:rPr>
              <a:t>As grounds for appeal in criminal cases, the criminal defendant contends that the trial court committed </a:t>
            </a:r>
            <a:r>
              <a:rPr lang="en-US" sz="1400" b="1" i="1" u="sng" dirty="0" smtClean="0">
                <a:latin typeface="Arial" charset="0"/>
              </a:rPr>
              <a:t>reversible error</a:t>
            </a:r>
            <a:r>
              <a:rPr lang="en-US" sz="1400" b="1" dirty="0" smtClean="0">
                <a:latin typeface="Arial" charset="0"/>
              </a:rPr>
              <a:t>, which is a mistake committed by a trial court that is serious enough to warrant a new trial because the mistake could have affected the outcome of the original trial.</a:t>
            </a:r>
            <a:endParaRPr lang="en-US" sz="1600" b="1" dirty="0">
              <a:latin typeface="Arial" charset="0"/>
            </a:endParaRPr>
          </a:p>
        </p:txBody>
      </p:sp>
      <p:sp>
        <p:nvSpPr>
          <p:cNvPr id="13316"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Court Procedures</a:t>
            </a:r>
          </a:p>
        </p:txBody>
      </p:sp>
      <p:sp>
        <p:nvSpPr>
          <p:cNvPr id="13317" name="Text Box 18"/>
          <p:cNvSpPr txBox="1">
            <a:spLocks noChangeArrowheads="1"/>
          </p:cNvSpPr>
          <p:nvPr/>
        </p:nvSpPr>
        <p:spPr bwMode="auto">
          <a:xfrm>
            <a:off x="914400" y="2057400"/>
            <a:ext cx="2918943"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Trials and Appeals</a:t>
            </a:r>
          </a:p>
        </p:txBody>
      </p:sp>
      <p:sp>
        <p:nvSpPr>
          <p:cNvPr id="13318"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Trials and Appeals</a:t>
            </a:r>
            <a:r>
              <a:rPr lang="en-US" sz="1800" b="1">
                <a:solidFill>
                  <a:schemeClr val="bg1"/>
                </a:solidFill>
                <a:latin typeface="Arial" charset="0"/>
              </a:rPr>
              <a:t>  - Judicial proceedings are basically divided into trials and appeals.</a:t>
            </a: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
        <p:nvSpPr>
          <p:cNvPr id="17" name="Text Box 20"/>
          <p:cNvSpPr txBox="1">
            <a:spLocks noChangeArrowheads="1"/>
          </p:cNvSpPr>
          <p:nvPr/>
        </p:nvSpPr>
        <p:spPr bwMode="auto">
          <a:xfrm>
            <a:off x="1828800" y="3289221"/>
            <a:ext cx="6400800" cy="2349579"/>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smtClean="0">
                <a:latin typeface="Arial" charset="0"/>
              </a:rPr>
              <a:t>Appeals: </a:t>
            </a:r>
            <a:r>
              <a:rPr lang="en-US" sz="1200" b="1" i="1" dirty="0" smtClean="0">
                <a:latin typeface="Arial" charset="0"/>
              </a:rPr>
              <a:t>(Continued)</a:t>
            </a:r>
          </a:p>
          <a:p>
            <a:pPr algn="just"/>
            <a:endParaRPr lang="en-US" sz="800" b="1" u="sng" dirty="0" smtClean="0">
              <a:latin typeface="Arial" charset="0"/>
            </a:endParaRPr>
          </a:p>
          <a:p>
            <a:pPr marL="231775" indent="-231775" algn="just">
              <a:spcAft>
                <a:spcPts val="1200"/>
              </a:spcAft>
              <a:buFont typeface="Wingdings" pitchFamily="2" charset="2"/>
              <a:buChar char="ü"/>
            </a:pPr>
            <a:r>
              <a:rPr lang="en-US" sz="1400" b="1" dirty="0" smtClean="0">
                <a:latin typeface="Arial" charset="0"/>
              </a:rPr>
              <a:t>Involve attorneys, written and oral arguments, and written court records.</a:t>
            </a:r>
          </a:p>
          <a:p>
            <a:pPr marL="231775" indent="-231775" algn="just">
              <a:spcAft>
                <a:spcPts val="1200"/>
              </a:spcAft>
              <a:buFont typeface="Wingdings" pitchFamily="2" charset="2"/>
              <a:buChar char="ü"/>
            </a:pPr>
            <a:r>
              <a:rPr lang="en-US" sz="1400" b="1" dirty="0" smtClean="0">
                <a:latin typeface="Arial" charset="0"/>
              </a:rPr>
              <a:t>In general, the appellate court is concerned with issues of law and procedure.</a:t>
            </a:r>
          </a:p>
          <a:p>
            <a:pPr marL="231775" indent="-231775" algn="just">
              <a:spcAft>
                <a:spcPts val="1200"/>
              </a:spcAft>
              <a:buFont typeface="Wingdings" pitchFamily="2" charset="2"/>
              <a:buChar char="ü"/>
            </a:pPr>
            <a:r>
              <a:rPr lang="en-US" sz="1400" b="1" dirty="0" smtClean="0">
                <a:latin typeface="Arial" charset="0"/>
              </a:rPr>
              <a:t>The ruling of court may uphold, reverse, or modify the lower court decision.</a:t>
            </a:r>
            <a:endParaRPr lang="en-US" sz="14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dissolve">
                                      <p:cBhvr>
                                        <p:cTn id="7" dur="500"/>
                                        <p:tgtEl>
                                          <p:spTgt spid="13320"/>
                                        </p:tgtEl>
                                      </p:cBhvr>
                                    </p:animEffect>
                                  </p:childTnLst>
                                  <p:subTnLst>
                                    <p:set>
                                      <p:cBhvr override="childStyle">
                                        <p:cTn dur="1" fill="hold" display="0" masterRel="nextClick" afterEffect="1"/>
                                        <p:tgtEl>
                                          <p:spTgt spid="1332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14341" name="Text Box 18"/>
          <p:cNvSpPr txBox="1">
            <a:spLocks noChangeArrowheads="1"/>
          </p:cNvSpPr>
          <p:nvPr/>
        </p:nvSpPr>
        <p:spPr bwMode="auto">
          <a:xfrm>
            <a:off x="914400" y="2057400"/>
            <a:ext cx="2229115"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Court System</a:t>
            </a:r>
          </a:p>
        </p:txBody>
      </p:sp>
      <p:grpSp>
        <p:nvGrpSpPr>
          <p:cNvPr id="2" name="Group 14"/>
          <p:cNvGrpSpPr>
            <a:grpSpLocks/>
          </p:cNvGrpSpPr>
          <p:nvPr/>
        </p:nvGrpSpPr>
        <p:grpSpPr bwMode="auto">
          <a:xfrm>
            <a:off x="914400" y="2590801"/>
            <a:ext cx="7315200" cy="2247424"/>
            <a:chOff x="914400" y="2590800"/>
            <a:chExt cx="7315200" cy="2246677"/>
          </a:xfrm>
        </p:grpSpPr>
        <p:sp>
          <p:nvSpPr>
            <p:cNvPr id="14343" name="Text Box 19"/>
            <p:cNvSpPr txBox="1">
              <a:spLocks noChangeArrowheads="1"/>
            </p:cNvSpPr>
            <p:nvPr/>
          </p:nvSpPr>
          <p:spPr bwMode="auto">
            <a:xfrm>
              <a:off x="914400" y="2590800"/>
              <a:ext cx="7315200" cy="2246677"/>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Levels</a:t>
              </a:r>
              <a:r>
                <a:rPr lang="en-US" sz="1800" b="1">
                  <a:solidFill>
                    <a:schemeClr val="bg1"/>
                  </a:solidFill>
                  <a:latin typeface="Arial" charset="0"/>
                </a:rPr>
                <a:t>  - The Texas court system has three levels:</a:t>
              </a: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p:txBody>
        </p:sp>
        <p:sp>
          <p:nvSpPr>
            <p:cNvPr id="14344" name="Text Box 19"/>
            <p:cNvSpPr txBox="1">
              <a:spLocks noChangeArrowheads="1"/>
            </p:cNvSpPr>
            <p:nvPr/>
          </p:nvSpPr>
          <p:spPr bwMode="auto">
            <a:xfrm>
              <a:off x="4038600" y="3187885"/>
              <a:ext cx="2819400" cy="1231106"/>
            </a:xfrm>
            <a:prstGeom prst="rect">
              <a:avLst/>
            </a:prstGeom>
            <a:noFill/>
            <a:ln w="6350">
              <a:noFill/>
              <a:miter lim="800000"/>
              <a:headEnd/>
              <a:tailEnd/>
            </a:ln>
          </p:spPr>
          <p:txBody>
            <a:bodyPr>
              <a:spAutoFit/>
            </a:bodyPr>
            <a:lstStyle/>
            <a:p>
              <a:pPr marL="231775" indent="-231775" algn="just">
                <a:spcAft>
                  <a:spcPts val="1200"/>
                </a:spcAft>
                <a:buFont typeface="Wingdings" pitchFamily="2" charset="2"/>
                <a:buChar char="ü"/>
              </a:pPr>
              <a:r>
                <a:rPr lang="en-US" sz="1800" b="1" dirty="0">
                  <a:solidFill>
                    <a:schemeClr val="bg1"/>
                  </a:solidFill>
                  <a:latin typeface="Arial" charset="0"/>
                </a:rPr>
                <a:t>Local Courts</a:t>
              </a:r>
            </a:p>
            <a:p>
              <a:pPr marL="231775" indent="-231775" algn="just">
                <a:spcAft>
                  <a:spcPts val="1200"/>
                </a:spcAft>
                <a:buFont typeface="Wingdings" pitchFamily="2" charset="2"/>
                <a:buChar char="ü"/>
              </a:pPr>
              <a:r>
                <a:rPr lang="en-US" sz="1800" b="1" dirty="0">
                  <a:solidFill>
                    <a:schemeClr val="bg1"/>
                  </a:solidFill>
                  <a:latin typeface="Arial" charset="0"/>
                </a:rPr>
                <a:t>District Courts</a:t>
              </a:r>
            </a:p>
            <a:p>
              <a:pPr marL="231775" indent="-231775" algn="just">
                <a:spcAft>
                  <a:spcPts val="1200"/>
                </a:spcAft>
                <a:buFont typeface="Wingdings" pitchFamily="2" charset="2"/>
                <a:buChar char="ü"/>
              </a:pPr>
              <a:r>
                <a:rPr lang="en-US" sz="1800" b="1" dirty="0">
                  <a:solidFill>
                    <a:schemeClr val="bg1"/>
                  </a:solidFill>
                  <a:latin typeface="Arial" charset="0"/>
                </a:rPr>
                <a:t>Appellate Courts</a:t>
              </a:r>
            </a:p>
          </p:txBody>
        </p:sp>
        <p:pic>
          <p:nvPicPr>
            <p:cNvPr id="14345" name="Picture 2" descr="C:\Users\Richard\Pictures\Microsoft Clip Organizer\j0441394.png"/>
            <p:cNvPicPr>
              <a:picLocks noChangeAspect="1" noChangeArrowheads="1"/>
            </p:cNvPicPr>
            <p:nvPr/>
          </p:nvPicPr>
          <p:blipFill>
            <a:blip r:embed="rId2" cstate="print"/>
            <a:srcRect/>
            <a:stretch>
              <a:fillRect/>
            </a:stretch>
          </p:blipFill>
          <p:spPr bwMode="auto">
            <a:xfrm>
              <a:off x="2362200" y="3199792"/>
              <a:ext cx="1219200" cy="1219200"/>
            </a:xfrm>
            <a:prstGeom prst="rect">
              <a:avLst/>
            </a:prstGeom>
            <a:noFill/>
            <a:ln w="9525">
              <a:noFill/>
              <a:miter lim="800000"/>
              <a:headEnd/>
              <a:tailEnd/>
            </a:ln>
          </p:spPr>
        </p:pic>
      </p:grpSp>
      <p:grpSp>
        <p:nvGrpSpPr>
          <p:cNvPr id="3"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3"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15365" name="Text Box 18"/>
          <p:cNvSpPr txBox="1">
            <a:spLocks noChangeArrowheads="1"/>
          </p:cNvSpPr>
          <p:nvPr/>
        </p:nvSpPr>
        <p:spPr bwMode="auto">
          <a:xfrm>
            <a:off x="914400" y="2057400"/>
            <a:ext cx="2704847"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Municipal Courts</a:t>
            </a:r>
          </a:p>
        </p:txBody>
      </p:sp>
      <p:sp>
        <p:nvSpPr>
          <p:cNvPr id="15366"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Municipal Courts</a:t>
            </a:r>
            <a:r>
              <a:rPr lang="en-US" sz="1800" b="1" dirty="0">
                <a:solidFill>
                  <a:schemeClr val="bg1"/>
                </a:solidFill>
                <a:latin typeface="Arial" charset="0"/>
              </a:rPr>
              <a:t>  - Created by the Texas legislature in every incorporated city. </a:t>
            </a:r>
          </a:p>
        </p:txBody>
      </p:sp>
      <p:sp>
        <p:nvSpPr>
          <p:cNvPr id="15368" name="Text Box 20"/>
          <p:cNvSpPr txBox="1">
            <a:spLocks noChangeArrowheads="1"/>
          </p:cNvSpPr>
          <p:nvPr/>
        </p:nvSpPr>
        <p:spPr bwMode="auto">
          <a:xfrm>
            <a:off x="1828800" y="3276600"/>
            <a:ext cx="6400800" cy="2349579"/>
          </a:xfrm>
          <a:prstGeom prst="roundRect">
            <a:avLst/>
          </a:prstGeom>
          <a:solidFill>
            <a:schemeClr val="bg2">
              <a:lumMod val="90000"/>
            </a:schemeClr>
          </a:solidFill>
          <a:ln w="6350">
            <a:noFill/>
            <a:miter lim="800000"/>
            <a:headEnd/>
            <a:tailEnd/>
          </a:ln>
          <a:effectLst>
            <a:softEdge rad="63500"/>
          </a:effectLst>
        </p:spPr>
        <p:txBody>
          <a:bodyPr>
            <a:spAutoFit/>
          </a:bodyPr>
          <a:lstStyle/>
          <a:p>
            <a:pPr marL="463550" indent="-231775" algn="just">
              <a:spcAft>
                <a:spcPts val="600"/>
              </a:spcAft>
              <a:buFont typeface="Wingdings" pitchFamily="2" charset="2"/>
              <a:buChar char="ü"/>
            </a:pPr>
            <a:r>
              <a:rPr lang="en-US" sz="1400" b="1" dirty="0" smtClean="0">
                <a:latin typeface="Arial" charset="0"/>
              </a:rPr>
              <a:t>Operate in 913 cities staffed by 1,458 judges.</a:t>
            </a:r>
          </a:p>
          <a:p>
            <a:pPr marL="463550" indent="-231775" algn="just">
              <a:spcAft>
                <a:spcPts val="600"/>
              </a:spcAft>
              <a:buFont typeface="Wingdings" pitchFamily="2" charset="2"/>
              <a:buChar char="ü"/>
            </a:pPr>
            <a:r>
              <a:rPr lang="en-US" sz="1400" b="1" dirty="0" smtClean="0">
                <a:latin typeface="Arial" charset="0"/>
              </a:rPr>
              <a:t>Exercise criminal jurisdiction involving Class C misdemeanor offenses.</a:t>
            </a:r>
          </a:p>
          <a:p>
            <a:pPr marL="463550" indent="-231775" algn="just">
              <a:spcAft>
                <a:spcPts val="600"/>
              </a:spcAft>
              <a:buFont typeface="Wingdings" pitchFamily="2" charset="2"/>
              <a:buChar char="ü"/>
            </a:pPr>
            <a:r>
              <a:rPr lang="en-US" sz="1400" b="1" dirty="0" smtClean="0">
                <a:latin typeface="Arial" charset="0"/>
              </a:rPr>
              <a:t>Exclusive jurisdiction involving violations of city ordinances, which are laws enacted by the governing body of a municipality.</a:t>
            </a:r>
          </a:p>
          <a:p>
            <a:pPr marL="463550" indent="-231775" algn="just">
              <a:spcAft>
                <a:spcPts val="600"/>
              </a:spcAft>
              <a:buFont typeface="Wingdings" pitchFamily="2" charset="2"/>
              <a:buChar char="ü"/>
            </a:pPr>
            <a:r>
              <a:rPr lang="en-US" sz="1400" b="1" dirty="0" smtClean="0">
                <a:latin typeface="Arial" charset="0"/>
              </a:rPr>
              <a:t>Generally function as traffic courts (traffic cases account for more than 80 percent of the workload of municipal courts). </a:t>
            </a:r>
          </a:p>
          <a:p>
            <a:pPr marL="463550" indent="-231775" algn="just">
              <a:spcAft>
                <a:spcPts val="600"/>
              </a:spcAft>
              <a:buFont typeface="Wingdings" pitchFamily="2" charset="2"/>
              <a:buChar char="ü"/>
            </a:pPr>
            <a:r>
              <a:rPr lang="en-US" sz="1400" b="1" dirty="0" smtClean="0">
                <a:latin typeface="Arial" charset="0"/>
              </a:rPr>
              <a:t>Perform magistrate duties.</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16389" name="Text Box 18"/>
          <p:cNvSpPr txBox="1">
            <a:spLocks noChangeArrowheads="1"/>
          </p:cNvSpPr>
          <p:nvPr/>
        </p:nvSpPr>
        <p:spPr bwMode="auto">
          <a:xfrm>
            <a:off x="914400" y="2057400"/>
            <a:ext cx="4383238"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Justice of Peace (JP) Courts</a:t>
            </a:r>
          </a:p>
        </p:txBody>
      </p:sp>
      <p:sp>
        <p:nvSpPr>
          <p:cNvPr id="16390"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Justice of Peace (JP) Courts</a:t>
            </a:r>
            <a:r>
              <a:rPr lang="en-US" sz="1800" b="1">
                <a:solidFill>
                  <a:schemeClr val="bg1"/>
                </a:solidFill>
                <a:latin typeface="Arial" charset="0"/>
              </a:rPr>
              <a:t>  - The Texas constitution requires each county to operate at least  one  JP court and allows larger counties to have as many as 16.</a:t>
            </a:r>
          </a:p>
        </p:txBody>
      </p:sp>
      <p:sp>
        <p:nvSpPr>
          <p:cNvPr id="16392" name="Text Box 20"/>
          <p:cNvSpPr txBox="1">
            <a:spLocks noChangeArrowheads="1"/>
          </p:cNvSpPr>
          <p:nvPr/>
        </p:nvSpPr>
        <p:spPr bwMode="auto">
          <a:xfrm>
            <a:off x="1828800" y="3581400"/>
            <a:ext cx="6400800" cy="2519839"/>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Justice of Peace (JP) </a:t>
            </a:r>
            <a:r>
              <a:rPr lang="en-US" sz="1600" b="1" u="sng" dirty="0" smtClean="0">
                <a:latin typeface="Arial" charset="0"/>
              </a:rPr>
              <a:t>Courts</a:t>
            </a:r>
          </a:p>
          <a:p>
            <a:pPr algn="just"/>
            <a:endParaRPr lang="en-US" sz="800" b="1" u="sng" dirty="0" smtClean="0">
              <a:latin typeface="Arial" charset="0"/>
            </a:endParaRPr>
          </a:p>
          <a:p>
            <a:pPr marL="463550" indent="-231775" algn="just">
              <a:spcAft>
                <a:spcPts val="600"/>
              </a:spcAft>
              <a:buFont typeface="Wingdings" pitchFamily="2" charset="2"/>
              <a:buChar char="ü"/>
            </a:pPr>
            <a:r>
              <a:rPr lang="en-US" sz="1400" b="1" dirty="0" smtClean="0">
                <a:latin typeface="Arial" charset="0"/>
              </a:rPr>
              <a:t>In 2009, 822 JP courts operated statewide.</a:t>
            </a:r>
          </a:p>
          <a:p>
            <a:pPr marL="463550" indent="-231775" algn="just">
              <a:spcAft>
                <a:spcPts val="600"/>
              </a:spcAft>
              <a:buFont typeface="Wingdings" pitchFamily="2" charset="2"/>
              <a:buChar char="ü"/>
            </a:pPr>
            <a:r>
              <a:rPr lang="en-US" sz="1400" b="1" dirty="0" smtClean="0">
                <a:latin typeface="Arial" charset="0"/>
              </a:rPr>
              <a:t>Exercise criminal jurisdiction involving Class C misdemeanor offenses.</a:t>
            </a:r>
          </a:p>
          <a:p>
            <a:pPr marL="463550" indent="-231775" algn="just">
              <a:spcAft>
                <a:spcPts val="600"/>
              </a:spcAft>
              <a:buFont typeface="Wingdings" pitchFamily="2" charset="2"/>
              <a:buChar char="ü"/>
            </a:pPr>
            <a:r>
              <a:rPr lang="en-US" sz="1400" b="1" dirty="0" smtClean="0">
                <a:latin typeface="Arial" charset="0"/>
              </a:rPr>
              <a:t>Exercise civil jurisdiction handling civil cases involving amounts of money of no more than $10,000.</a:t>
            </a:r>
          </a:p>
          <a:p>
            <a:pPr marL="463550" indent="-231775" algn="just">
              <a:spcAft>
                <a:spcPts val="600"/>
              </a:spcAft>
              <a:buFont typeface="Wingdings" pitchFamily="2" charset="2"/>
              <a:buChar char="ü"/>
            </a:pPr>
            <a:r>
              <a:rPr lang="en-US" sz="1400" b="1" dirty="0" smtClean="0">
                <a:latin typeface="Arial" charset="0"/>
              </a:rPr>
              <a:t>Function as small claims courts and evictions.</a:t>
            </a:r>
          </a:p>
          <a:p>
            <a:pPr marL="463550" indent="-231775" algn="just">
              <a:spcAft>
                <a:spcPts val="600"/>
              </a:spcAft>
              <a:buFont typeface="Wingdings" pitchFamily="2" charset="2"/>
              <a:buChar char="ü"/>
            </a:pPr>
            <a:r>
              <a:rPr lang="en-US" sz="1400" b="1" dirty="0" smtClean="0">
                <a:latin typeface="Arial" charset="0"/>
              </a:rPr>
              <a:t>Perform magistrate duties.</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17413" name="Text Box 18"/>
          <p:cNvSpPr txBox="1">
            <a:spLocks noChangeArrowheads="1"/>
          </p:cNvSpPr>
          <p:nvPr/>
        </p:nvSpPr>
        <p:spPr bwMode="auto">
          <a:xfrm>
            <a:off x="914400" y="2057400"/>
            <a:ext cx="2366372"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County Courts</a:t>
            </a:r>
          </a:p>
        </p:txBody>
      </p:sp>
      <p:sp>
        <p:nvSpPr>
          <p:cNvPr id="17414"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Constitutional County Courts</a:t>
            </a:r>
            <a:r>
              <a:rPr lang="en-US" sz="1800" b="1" dirty="0">
                <a:solidFill>
                  <a:schemeClr val="bg1"/>
                </a:solidFill>
                <a:latin typeface="Arial" charset="0"/>
              </a:rPr>
              <a:t>  - Created by Texas Constitution in each of the state’s 254 counties.</a:t>
            </a:r>
          </a:p>
        </p:txBody>
      </p:sp>
      <p:sp>
        <p:nvSpPr>
          <p:cNvPr id="17416" name="Text Box 20"/>
          <p:cNvSpPr txBox="1">
            <a:spLocks noChangeArrowheads="1"/>
          </p:cNvSpPr>
          <p:nvPr/>
        </p:nvSpPr>
        <p:spPr bwMode="auto">
          <a:xfrm>
            <a:off x="1828800" y="3276600"/>
            <a:ext cx="6400800" cy="211121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Constitutional County </a:t>
            </a:r>
            <a:r>
              <a:rPr lang="en-US" sz="1600" b="1" u="sng" dirty="0" smtClean="0">
                <a:latin typeface="Arial" charset="0"/>
              </a:rPr>
              <a:t>Courts</a:t>
            </a:r>
          </a:p>
          <a:p>
            <a:pPr algn="just"/>
            <a:endParaRPr lang="en-US" sz="800" b="1" u="sng" dirty="0" smtClean="0">
              <a:latin typeface="Arial" charset="0"/>
            </a:endParaRPr>
          </a:p>
          <a:p>
            <a:pPr marL="463550" indent="-231775" algn="just">
              <a:spcAft>
                <a:spcPts val="600"/>
              </a:spcAft>
              <a:buFont typeface="Wingdings" pitchFamily="2" charset="2"/>
              <a:buChar char="ü"/>
            </a:pPr>
            <a:r>
              <a:rPr lang="en-US" sz="1400" b="1" dirty="0" smtClean="0">
                <a:latin typeface="Arial" charset="0"/>
              </a:rPr>
              <a:t>Exercise criminal jurisdiction involving Class A and B misdemeanor offenses.</a:t>
            </a:r>
          </a:p>
          <a:p>
            <a:pPr marL="463550" indent="-231775" algn="just">
              <a:spcAft>
                <a:spcPts val="600"/>
              </a:spcAft>
              <a:buFont typeface="Wingdings" pitchFamily="2" charset="2"/>
              <a:buChar char="ü"/>
            </a:pPr>
            <a:r>
              <a:rPr lang="en-US" sz="1400" b="1" dirty="0" smtClean="0">
                <a:latin typeface="Arial" charset="0"/>
              </a:rPr>
              <a:t>Exercise civil jurisdiction handling civil cases involving amounts of money between $200 and $5,000.</a:t>
            </a:r>
          </a:p>
          <a:p>
            <a:pPr marL="463550" indent="-231775" algn="just">
              <a:spcAft>
                <a:spcPts val="600"/>
              </a:spcAft>
              <a:buFont typeface="Wingdings" pitchFamily="2" charset="2"/>
              <a:buChar char="ü"/>
            </a:pPr>
            <a:r>
              <a:rPr lang="en-US" sz="1400" b="1" dirty="0" smtClean="0">
                <a:latin typeface="Arial" charset="0"/>
              </a:rPr>
              <a:t>Handle </a:t>
            </a:r>
            <a:r>
              <a:rPr lang="en-US" sz="1400" b="1" i="1" u="sng" dirty="0" smtClean="0">
                <a:latin typeface="Arial" charset="0"/>
              </a:rPr>
              <a:t>appeals de novo </a:t>
            </a:r>
            <a:r>
              <a:rPr lang="en-US" sz="1400" b="1" dirty="0" smtClean="0">
                <a:latin typeface="Arial" charset="0"/>
              </a:rPr>
              <a:t>(new trials) from Justice of Peace courts or municipal courts.</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18437" name="Text Box 18"/>
          <p:cNvSpPr txBox="1">
            <a:spLocks noChangeArrowheads="1"/>
          </p:cNvSpPr>
          <p:nvPr/>
        </p:nvSpPr>
        <p:spPr bwMode="auto">
          <a:xfrm>
            <a:off x="914400" y="2057400"/>
            <a:ext cx="2366372"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County Courts</a:t>
            </a:r>
          </a:p>
        </p:txBody>
      </p:sp>
      <p:sp>
        <p:nvSpPr>
          <p:cNvPr id="18438" name="Text Box 19"/>
          <p:cNvSpPr txBox="1">
            <a:spLocks noChangeArrowheads="1"/>
          </p:cNvSpPr>
          <p:nvPr/>
        </p:nvSpPr>
        <p:spPr bwMode="auto">
          <a:xfrm>
            <a:off x="914400" y="2590800"/>
            <a:ext cx="7315200" cy="1328023"/>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Statutory County Courts</a:t>
            </a:r>
            <a:r>
              <a:rPr lang="en-US" sz="1800" b="1" dirty="0">
                <a:solidFill>
                  <a:schemeClr val="bg1"/>
                </a:solidFill>
                <a:latin typeface="Arial" charset="0"/>
              </a:rPr>
              <a:t>  - The Texas legislature has created 218 additional county courts known as statutory county courts (because they are established by statute) and 17 statutory probate courts to supplement the constitutional county courts.</a:t>
            </a:r>
          </a:p>
        </p:txBody>
      </p:sp>
      <p:sp>
        <p:nvSpPr>
          <p:cNvPr id="18440" name="Text Box 20"/>
          <p:cNvSpPr txBox="1">
            <a:spLocks noChangeArrowheads="1"/>
          </p:cNvSpPr>
          <p:nvPr/>
        </p:nvSpPr>
        <p:spPr bwMode="auto">
          <a:xfrm>
            <a:off x="1828800" y="3871913"/>
            <a:ext cx="6400800" cy="2434709"/>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Statutory County </a:t>
            </a:r>
            <a:r>
              <a:rPr lang="en-US" sz="1600" b="1" u="sng" dirty="0" smtClean="0">
                <a:latin typeface="Arial" charset="0"/>
              </a:rPr>
              <a:t>Courts</a:t>
            </a:r>
          </a:p>
          <a:p>
            <a:pPr algn="just"/>
            <a:endParaRPr lang="en-US" sz="800" b="1" u="sng" dirty="0" smtClean="0">
              <a:latin typeface="Arial" charset="0"/>
            </a:endParaRPr>
          </a:p>
          <a:p>
            <a:pPr marL="463550" indent="-231775" algn="just">
              <a:spcAft>
                <a:spcPts val="600"/>
              </a:spcAft>
              <a:buFont typeface="Wingdings" pitchFamily="2" charset="2"/>
              <a:buChar char="ü"/>
            </a:pPr>
            <a:r>
              <a:rPr lang="en-US" sz="1400" b="1" dirty="0" smtClean="0">
                <a:latin typeface="Arial" charset="0"/>
              </a:rPr>
              <a:t>Established by the Texas legislature.</a:t>
            </a:r>
          </a:p>
          <a:p>
            <a:pPr marL="463550" indent="-231775" algn="just">
              <a:spcAft>
                <a:spcPts val="600"/>
              </a:spcAft>
              <a:buFont typeface="Wingdings" pitchFamily="2" charset="2"/>
              <a:buChar char="ü"/>
            </a:pPr>
            <a:r>
              <a:rPr lang="en-US" sz="1400" b="1" dirty="0" smtClean="0">
                <a:latin typeface="Arial" charset="0"/>
              </a:rPr>
              <a:t>Exercise criminal jurisdiction involving Class A and B misdemeanor offenses.</a:t>
            </a:r>
          </a:p>
          <a:p>
            <a:pPr marL="463550" indent="-231775" algn="just">
              <a:spcAft>
                <a:spcPts val="600"/>
              </a:spcAft>
              <a:buFont typeface="Wingdings" pitchFamily="2" charset="2"/>
              <a:buChar char="ü"/>
            </a:pPr>
            <a:r>
              <a:rPr lang="en-US" sz="1400" b="1" dirty="0" smtClean="0">
                <a:latin typeface="Arial" charset="0"/>
              </a:rPr>
              <a:t>Exercise civil jurisdiction handling civil cases involving amounts of money up to $100,000.</a:t>
            </a:r>
          </a:p>
          <a:p>
            <a:pPr marL="463550" indent="-231775" algn="just">
              <a:spcAft>
                <a:spcPts val="600"/>
              </a:spcAft>
              <a:buFont typeface="Wingdings" pitchFamily="2" charset="2"/>
              <a:buChar char="ü"/>
            </a:pPr>
            <a:r>
              <a:rPr lang="en-US" sz="1400" b="1" dirty="0" smtClean="0">
                <a:latin typeface="Arial" charset="0"/>
              </a:rPr>
              <a:t>Handle Class C misdemeanor appeals from JP or municipal courts and civil case appeals from JP courts.</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
        <p:nvSpPr>
          <p:cNvPr id="17" name="Text Box 20"/>
          <p:cNvSpPr txBox="1">
            <a:spLocks noChangeArrowheads="1"/>
          </p:cNvSpPr>
          <p:nvPr/>
        </p:nvSpPr>
        <p:spPr bwMode="auto">
          <a:xfrm>
            <a:off x="1828800" y="3879532"/>
            <a:ext cx="6400800" cy="1225868"/>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smtClean="0">
                <a:latin typeface="Arial" charset="0"/>
              </a:rPr>
              <a:t>Statutory Probate Courts</a:t>
            </a:r>
          </a:p>
          <a:p>
            <a:pPr algn="just"/>
            <a:endParaRPr lang="en-US" sz="800" b="1" u="sng" dirty="0" smtClean="0">
              <a:latin typeface="Arial" charset="0"/>
            </a:endParaRPr>
          </a:p>
          <a:p>
            <a:pPr marL="463550" indent="-231775" algn="just">
              <a:spcAft>
                <a:spcPts val="600"/>
              </a:spcAft>
              <a:buFont typeface="Wingdings" pitchFamily="2" charset="2"/>
              <a:buChar char="ü"/>
            </a:pPr>
            <a:r>
              <a:rPr lang="en-US" sz="1400" b="1" dirty="0" smtClean="0">
                <a:latin typeface="Arial" charset="0"/>
              </a:rPr>
              <a:t>Established by the Texas legislature to supplement constitutional county courts in primarily urban areas where caseloads are overwhelming.</a:t>
            </a:r>
            <a:endParaRPr lang="en-US" sz="16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subTnLst>
                                    <p:set>
                                      <p:cBhvr override="childStyle">
                                        <p:cTn dur="1" fill="hold" display="0" masterRel="nextClick" afterEffect="1"/>
                                        <p:tgtEl>
                                          <p:spTgt spid="1844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0485" name="Text Box 18"/>
          <p:cNvSpPr txBox="1">
            <a:spLocks noChangeArrowheads="1"/>
          </p:cNvSpPr>
          <p:nvPr/>
        </p:nvSpPr>
        <p:spPr bwMode="auto">
          <a:xfrm>
            <a:off x="914400" y="2057400"/>
            <a:ext cx="2368006"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District Courts</a:t>
            </a:r>
          </a:p>
        </p:txBody>
      </p:sp>
      <p:sp>
        <p:nvSpPr>
          <p:cNvPr id="20486"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District Courts</a:t>
            </a:r>
            <a:r>
              <a:rPr lang="en-US" sz="1800" b="1" dirty="0">
                <a:solidFill>
                  <a:schemeClr val="bg1"/>
                </a:solidFill>
                <a:latin typeface="Arial" charset="0"/>
              </a:rPr>
              <a:t>  - Texas has </a:t>
            </a:r>
            <a:r>
              <a:rPr lang="en-US" sz="1800" b="1" dirty="0" smtClean="0">
                <a:solidFill>
                  <a:schemeClr val="bg1"/>
                </a:solidFill>
                <a:latin typeface="Arial" charset="0"/>
              </a:rPr>
              <a:t>449 </a:t>
            </a:r>
            <a:r>
              <a:rPr lang="en-US" sz="1800" b="1" dirty="0">
                <a:solidFill>
                  <a:schemeClr val="bg1"/>
                </a:solidFill>
                <a:latin typeface="Arial" charset="0"/>
              </a:rPr>
              <a:t>district courts that serve as the basic trial courts of the state.</a:t>
            </a:r>
          </a:p>
        </p:txBody>
      </p:sp>
      <p:sp>
        <p:nvSpPr>
          <p:cNvPr id="20488" name="Text Box 20"/>
          <p:cNvSpPr txBox="1">
            <a:spLocks noChangeArrowheads="1"/>
          </p:cNvSpPr>
          <p:nvPr/>
        </p:nvSpPr>
        <p:spPr bwMode="auto">
          <a:xfrm>
            <a:off x="1828800" y="3276600"/>
            <a:ext cx="6400800" cy="219634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District </a:t>
            </a:r>
            <a:r>
              <a:rPr lang="en-US" sz="1600" b="1" u="sng" dirty="0" smtClean="0">
                <a:latin typeface="Arial" charset="0"/>
              </a:rPr>
              <a:t>Courts</a:t>
            </a:r>
          </a:p>
          <a:p>
            <a:pPr algn="just"/>
            <a:endParaRPr lang="en-US" sz="800" b="1" u="sng" dirty="0" smtClean="0">
              <a:latin typeface="Arial" charset="0"/>
            </a:endParaRPr>
          </a:p>
          <a:p>
            <a:pPr marL="463550" indent="-231775" algn="just">
              <a:spcAft>
                <a:spcPts val="600"/>
              </a:spcAft>
              <a:buFont typeface="Wingdings" pitchFamily="2" charset="2"/>
              <a:buChar char="ü"/>
            </a:pPr>
            <a:r>
              <a:rPr lang="en-US" sz="1400" b="1" dirty="0" smtClean="0">
                <a:latin typeface="Arial" charset="0"/>
              </a:rPr>
              <a:t>Each court serves a specific geographic area, which may encompass several counties in the rural areas.</a:t>
            </a:r>
          </a:p>
          <a:p>
            <a:pPr marL="463550" indent="-231775" algn="just">
              <a:spcAft>
                <a:spcPts val="600"/>
              </a:spcAft>
              <a:buFont typeface="Wingdings" pitchFamily="2" charset="2"/>
              <a:buChar char="ü"/>
            </a:pPr>
            <a:r>
              <a:rPr lang="en-US" sz="1400" b="1" dirty="0" smtClean="0">
                <a:latin typeface="Arial" charset="0"/>
              </a:rPr>
              <a:t>Basic trial courts of the state.</a:t>
            </a:r>
          </a:p>
          <a:p>
            <a:pPr marL="463550" indent="-231775" algn="just">
              <a:spcAft>
                <a:spcPts val="600"/>
              </a:spcAft>
              <a:buFont typeface="Wingdings" pitchFamily="2" charset="2"/>
              <a:buChar char="ü"/>
            </a:pPr>
            <a:r>
              <a:rPr lang="en-US" sz="1400" b="1" dirty="0" smtClean="0">
                <a:latin typeface="Arial" charset="0"/>
              </a:rPr>
              <a:t>Exercise criminal jurisdiction involving felony offenses.</a:t>
            </a:r>
          </a:p>
          <a:p>
            <a:pPr marL="463550" indent="-231775" algn="just">
              <a:spcAft>
                <a:spcPts val="600"/>
              </a:spcAft>
              <a:buFont typeface="Wingdings" pitchFamily="2" charset="2"/>
              <a:buChar char="ü"/>
            </a:pPr>
            <a:r>
              <a:rPr lang="en-US" sz="1400" b="1" dirty="0" smtClean="0">
                <a:latin typeface="Arial" charset="0"/>
              </a:rPr>
              <a:t>Exercise civil jurisdiction handling civil cases involving amounts of money of $200 or more.</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4"/>
          <p:cNvSpPr txBox="1">
            <a:spLocks noChangeArrowheads="1"/>
          </p:cNvSpPr>
          <p:nvPr/>
        </p:nvSpPr>
        <p:spPr bwMode="auto">
          <a:xfrm>
            <a:off x="3654707" y="1243013"/>
            <a:ext cx="1834587"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Structure</a:t>
            </a:r>
          </a:p>
        </p:txBody>
      </p:sp>
      <p:sp>
        <p:nvSpPr>
          <p:cNvPr id="8196" name="Text Box 18"/>
          <p:cNvSpPr txBox="1">
            <a:spLocks noChangeArrowheads="1"/>
          </p:cNvSpPr>
          <p:nvPr/>
        </p:nvSpPr>
        <p:spPr bwMode="auto">
          <a:xfrm>
            <a:off x="914400" y="2057400"/>
            <a:ext cx="3035022"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Session Frequency</a:t>
            </a:r>
          </a:p>
        </p:txBody>
      </p:sp>
      <p:sp>
        <p:nvSpPr>
          <p:cNvPr id="8198" name="Text Box 19"/>
          <p:cNvSpPr txBox="1">
            <a:spLocks noChangeArrowheads="1"/>
          </p:cNvSpPr>
          <p:nvPr/>
        </p:nvSpPr>
        <p:spPr bwMode="auto">
          <a:xfrm>
            <a:off x="914400" y="26670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Regular Session</a:t>
            </a:r>
            <a:r>
              <a:rPr lang="en-US" sz="1800" b="1" dirty="0">
                <a:solidFill>
                  <a:schemeClr val="bg1"/>
                </a:solidFill>
                <a:latin typeface="Arial" charset="0"/>
              </a:rPr>
              <a:t> - </a:t>
            </a:r>
            <a:r>
              <a:rPr lang="en-US" sz="1800" b="1" dirty="0" smtClean="0">
                <a:solidFill>
                  <a:schemeClr val="bg1"/>
                </a:solidFill>
                <a:latin typeface="Arial" charset="0"/>
              </a:rPr>
              <a:t>The legislature meets in a regular session every other year (biennial), in odd-calendar years with sessions beginning on the second Tuesday in January.</a:t>
            </a:r>
            <a:endParaRPr lang="en-US" sz="1800" b="1" dirty="0">
              <a:solidFill>
                <a:schemeClr val="bg1"/>
              </a:solidFill>
              <a:latin typeface="Arial" charset="0"/>
            </a:endParaRPr>
          </a:p>
        </p:txBody>
      </p:sp>
      <p:sp>
        <p:nvSpPr>
          <p:cNvPr id="15" name="Text Box 20"/>
          <p:cNvSpPr txBox="1">
            <a:spLocks noChangeArrowheads="1"/>
          </p:cNvSpPr>
          <p:nvPr/>
        </p:nvSpPr>
        <p:spPr bwMode="auto">
          <a:xfrm>
            <a:off x="1828800" y="3665537"/>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a:latin typeface="Arial" charset="0"/>
              </a:rPr>
              <a:t>Special Sessions</a:t>
            </a:r>
            <a:r>
              <a:rPr lang="en-US" sz="1600" b="1">
                <a:latin typeface="Arial" charset="0"/>
              </a:rPr>
              <a:t> - The Texas Constitution empowers the governor to call special sessions of the legislature, which may last for a maximum of 30 calendar days.</a:t>
            </a:r>
          </a:p>
        </p:txBody>
      </p:sp>
      <p:grpSp>
        <p:nvGrpSpPr>
          <p:cNvPr id="3" name="Group 13"/>
          <p:cNvGrpSpPr>
            <a:grpSpLocks/>
          </p:cNvGrpSpPr>
          <p:nvPr/>
        </p:nvGrpSpPr>
        <p:grpSpPr bwMode="auto">
          <a:xfrm>
            <a:off x="1371600" y="4690110"/>
            <a:ext cx="6400800" cy="1634490"/>
            <a:chOff x="1371600" y="3429001"/>
            <a:chExt cx="6400800" cy="1633395"/>
          </a:xfrm>
        </p:grpSpPr>
        <p:sp>
          <p:nvSpPr>
            <p:cNvPr id="14" name="TextBox 13"/>
            <p:cNvSpPr txBox="1"/>
            <p:nvPr/>
          </p:nvSpPr>
          <p:spPr bwMode="auto">
            <a:xfrm>
              <a:off x="1371600" y="3429001"/>
              <a:ext cx="6400800" cy="1633395"/>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i="1" dirty="0">
                  <a:solidFill>
                    <a:schemeClr val="bg1"/>
                  </a:solidFill>
                  <a:latin typeface="Arial" pitchFamily="34" charset="0"/>
                  <a:cs typeface="Arial" pitchFamily="34" charset="0"/>
                </a:rPr>
                <a:t>Comments:</a:t>
              </a: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r>
                <a:rPr lang="en-US" sz="1800" b="1" dirty="0">
                  <a:solidFill>
                    <a:schemeClr val="bg1"/>
                  </a:solidFill>
                  <a:latin typeface="Arial" pitchFamily="34" charset="0"/>
                  <a:cs typeface="Arial" pitchFamily="34" charset="0"/>
                </a:rPr>
                <a:t> </a:t>
              </a:r>
            </a:p>
          </p:txBody>
        </p:sp>
        <p:sp>
          <p:nvSpPr>
            <p:cNvPr id="8204" name="TextBox 12"/>
            <p:cNvSpPr txBox="1">
              <a:spLocks noChangeArrowheads="1"/>
            </p:cNvSpPr>
            <p:nvPr/>
          </p:nvSpPr>
          <p:spPr bwMode="auto">
            <a:xfrm>
              <a:off x="1600200" y="3829015"/>
              <a:ext cx="6019800" cy="1076959"/>
            </a:xfrm>
            <a:prstGeom prst="rect">
              <a:avLst/>
            </a:prstGeom>
            <a:noFill/>
            <a:ln w="9525">
              <a:noFill/>
              <a:miter lim="800000"/>
              <a:headEnd/>
              <a:tailEnd/>
            </a:ln>
          </p:spPr>
          <p:txBody>
            <a:bodyPr>
              <a:spAutoFit/>
            </a:bodyPr>
            <a:lstStyle/>
            <a:p>
              <a:pPr marL="231775" indent="-231775" algn="just">
                <a:buFont typeface="Arial" charset="0"/>
                <a:buChar char="•"/>
              </a:pPr>
              <a:r>
                <a:rPr lang="en-US" sz="1600" b="1" dirty="0">
                  <a:solidFill>
                    <a:schemeClr val="bg1"/>
                  </a:solidFill>
                  <a:latin typeface="Arial" charset="0"/>
                  <a:cs typeface="Arial" charset="0"/>
                </a:rPr>
                <a:t>Annual legislative sessions are near the top of the list of constitutional reforms because reformers believe that the affairs of state government are too complex to handle in biennial sessions.</a:t>
              </a:r>
            </a:p>
          </p:txBody>
        </p:sp>
      </p:grpSp>
      <p:grpSp>
        <p:nvGrpSpPr>
          <p:cNvPr id="13" name="Group 8"/>
          <p:cNvGrpSpPr>
            <a:grpSpLocks/>
          </p:cNvGrpSpPr>
          <p:nvPr/>
        </p:nvGrpSpPr>
        <p:grpSpPr bwMode="auto">
          <a:xfrm>
            <a:off x="76200" y="76200"/>
            <a:ext cx="3276600" cy="623888"/>
            <a:chOff x="76200" y="76200"/>
            <a:chExt cx="3505200" cy="623888"/>
          </a:xfrm>
        </p:grpSpPr>
        <p:pic>
          <p:nvPicPr>
            <p:cNvPr id="16"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7"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Legislature</a:t>
              </a:r>
            </a:p>
          </p:txBody>
        </p:sp>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3"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3" name="Group 19"/>
          <p:cNvGrpSpPr/>
          <p:nvPr/>
        </p:nvGrpSpPr>
        <p:grpSpPr>
          <a:xfrm>
            <a:off x="914400" y="1828800"/>
            <a:ext cx="7315200" cy="4724400"/>
            <a:chOff x="914400" y="1828800"/>
            <a:chExt cx="7315200" cy="4724400"/>
          </a:xfrm>
        </p:grpSpPr>
        <p:grpSp>
          <p:nvGrpSpPr>
            <p:cNvPr id="4" name="Group 17"/>
            <p:cNvGrpSpPr/>
            <p:nvPr/>
          </p:nvGrpSpPr>
          <p:grpSpPr>
            <a:xfrm>
              <a:off x="914400" y="1828800"/>
              <a:ext cx="7315200" cy="4724400"/>
              <a:chOff x="1447800" y="1828800"/>
              <a:chExt cx="7315200" cy="4724400"/>
            </a:xfrm>
          </p:grpSpPr>
          <p:grpSp>
            <p:nvGrpSpPr>
              <p:cNvPr id="5" name="Group 15"/>
              <p:cNvGrpSpPr/>
              <p:nvPr/>
            </p:nvGrpSpPr>
            <p:grpSpPr>
              <a:xfrm>
                <a:off x="1447800" y="1828800"/>
                <a:ext cx="3057525" cy="4724400"/>
                <a:chOff x="3043238" y="1828800"/>
                <a:chExt cx="3057525" cy="4724400"/>
              </a:xfrm>
            </p:grpSpPr>
            <p:grpSp>
              <p:nvGrpSpPr>
                <p:cNvPr id="6" name="Group 13"/>
                <p:cNvGrpSpPr/>
                <p:nvPr/>
              </p:nvGrpSpPr>
              <p:grpSpPr>
                <a:xfrm>
                  <a:off x="3043238" y="1828800"/>
                  <a:ext cx="3057525" cy="4724400"/>
                  <a:chOff x="1509713" y="1828800"/>
                  <a:chExt cx="3057525" cy="4724400"/>
                </a:xfrm>
              </p:grpSpPr>
              <p:sp>
                <p:nvSpPr>
                  <p:cNvPr id="11" name="Rounded Rectangle 10"/>
                  <p:cNvSpPr/>
                  <p:nvPr/>
                </p:nvSpPr>
                <p:spPr bwMode="auto">
                  <a:xfrm>
                    <a:off x="1509713" y="1828800"/>
                    <a:ext cx="3057525" cy="4724400"/>
                  </a:xfrm>
                  <a:prstGeom prst="roundRect">
                    <a:avLst>
                      <a:gd name="adj" fmla="val 12635"/>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
                  <p:cNvSpPr>
                    <a:spLocks noChangeArrowheads="1"/>
                  </p:cNvSpPr>
                  <p:nvPr/>
                </p:nvSpPr>
                <p:spPr bwMode="auto">
                  <a:xfrm>
                    <a:off x="1790700" y="6015335"/>
                    <a:ext cx="2495550" cy="461665"/>
                  </a:xfrm>
                  <a:prstGeom prst="rect">
                    <a:avLst/>
                  </a:prstGeom>
                  <a:noFill/>
                  <a:ln w="9525">
                    <a:noFill/>
                    <a:miter lim="800000"/>
                    <a:headEnd/>
                    <a:tailEnd/>
                  </a:ln>
                </p:spPr>
                <p:txBody>
                  <a:bodyPr wrap="square" anchor="ctr">
                    <a:spAutoFit/>
                  </a:bodyPr>
                  <a:lstStyle/>
                  <a:p>
                    <a:pPr algn="just" eaLnBrk="0" hangingPunct="0"/>
                    <a:r>
                      <a:rPr lang="en-US" sz="1200" b="1" dirty="0" smtClean="0">
                        <a:latin typeface="Arial" charset="0"/>
                        <a:ea typeface="Calibri" pitchFamily="34" charset="0"/>
                        <a:cs typeface="Arial" charset="0"/>
                      </a:rPr>
                      <a:t>The plaintiff has the burden of proof in a civil trial.</a:t>
                    </a:r>
                    <a:endParaRPr lang="en-US" sz="1200" b="1" dirty="0">
                      <a:ea typeface="Calibri" pitchFamily="34" charset="0"/>
                      <a:cs typeface="Arial" charset="0"/>
                    </a:endParaRPr>
                  </a:p>
                </p:txBody>
              </p:sp>
            </p:grpSp>
            <p:pic>
              <p:nvPicPr>
                <p:cNvPr id="1026" name="Picture 2"/>
                <p:cNvPicPr>
                  <a:picLocks noChangeAspect="1" noChangeArrowheads="1"/>
                </p:cNvPicPr>
                <p:nvPr/>
              </p:nvPicPr>
              <p:blipFill>
                <a:blip r:embed="rId4" cstate="print"/>
                <a:srcRect/>
                <a:stretch>
                  <a:fillRect/>
                </a:stretch>
              </p:blipFill>
              <p:spPr bwMode="auto">
                <a:xfrm>
                  <a:off x="3275075" y="2020821"/>
                  <a:ext cx="2593850" cy="3998979"/>
                </a:xfrm>
                <a:prstGeom prst="roundRect">
                  <a:avLst>
                    <a:gd name="adj" fmla="val 12759"/>
                  </a:avLst>
                </a:prstGeom>
                <a:noFill/>
                <a:ln w="9525">
                  <a:noFill/>
                  <a:miter lim="800000"/>
                  <a:headEnd/>
                  <a:tailEnd/>
                </a:ln>
              </p:spPr>
            </p:pic>
          </p:grpSp>
          <p:sp>
            <p:nvSpPr>
              <p:cNvPr id="17" name="Text Box 19"/>
              <p:cNvSpPr txBox="1">
                <a:spLocks noChangeArrowheads="1"/>
              </p:cNvSpPr>
              <p:nvPr/>
            </p:nvSpPr>
            <p:spPr bwMode="auto">
              <a:xfrm>
                <a:off x="4495800" y="2286000"/>
                <a:ext cx="4267200" cy="3098721"/>
              </a:xfrm>
              <a:prstGeom prst="roundRect">
                <a:avLst/>
              </a:prstGeom>
              <a:solidFill>
                <a:schemeClr val="accent6"/>
              </a:solidFill>
              <a:ln w="6350">
                <a:noFill/>
                <a:miter lim="800000"/>
                <a:headEnd/>
                <a:tailEnd/>
              </a:ln>
              <a:effectLst>
                <a:softEdge rad="63500"/>
              </a:effectLst>
            </p:spPr>
            <p:txBody>
              <a:bodyPr wrap="square">
                <a:spAutoFit/>
              </a:bodyPr>
              <a:lstStyle/>
              <a:p>
                <a:pPr algn="just"/>
                <a:r>
                  <a:rPr lang="en-US" sz="1800" b="1" u="sng" dirty="0" smtClean="0">
                    <a:solidFill>
                      <a:schemeClr val="bg1"/>
                    </a:solidFill>
                    <a:latin typeface="Arial" charset="0"/>
                  </a:rPr>
                  <a:t>Burden of Proof</a:t>
                </a:r>
                <a:r>
                  <a:rPr lang="en-US" sz="1800" b="1" dirty="0" smtClean="0">
                    <a:solidFill>
                      <a:schemeClr val="bg1"/>
                    </a:solidFill>
                    <a:latin typeface="Arial" charset="0"/>
                  </a:rPr>
                  <a:t> :</a:t>
                </a:r>
              </a:p>
              <a:p>
                <a:pPr algn="just"/>
                <a:endParaRPr lang="en-US" sz="1400" b="1" dirty="0" smtClean="0">
                  <a:solidFill>
                    <a:schemeClr val="bg1"/>
                  </a:solidFill>
                  <a:latin typeface="Arial" charset="0"/>
                </a:endParaRPr>
              </a:p>
              <a:p>
                <a:pPr marL="231775" indent="-231775" algn="just">
                  <a:buFont typeface="Arial" pitchFamily="34" charset="0"/>
                  <a:buChar char="•"/>
                </a:pPr>
                <a:r>
                  <a:rPr lang="en-US" sz="1600" b="1" dirty="0" smtClean="0">
                    <a:solidFill>
                      <a:schemeClr val="bg1"/>
                    </a:solidFill>
                    <a:latin typeface="Arial" charset="0"/>
                  </a:rPr>
                  <a:t>The burden of proof in civil cases is on the plaintiff, but it is not as heavy as it is in criminal disputes. </a:t>
                </a:r>
              </a:p>
              <a:p>
                <a:pPr marL="231775" indent="-231775" algn="just">
                  <a:buFont typeface="Arial" pitchFamily="34" charset="0"/>
                  <a:buChar char="•"/>
                </a:pPr>
                <a:endParaRPr lang="en-US" sz="1600" b="1" dirty="0" smtClean="0">
                  <a:solidFill>
                    <a:schemeClr val="bg1"/>
                  </a:solidFill>
                  <a:latin typeface="Arial" charset="0"/>
                </a:endParaRPr>
              </a:p>
              <a:p>
                <a:pPr marL="231775" indent="-231775" algn="just">
                  <a:buFont typeface="Arial" pitchFamily="34" charset="0"/>
                  <a:buChar char="•"/>
                </a:pPr>
                <a:r>
                  <a:rPr lang="en-US" sz="1600" b="1" dirty="0" smtClean="0">
                    <a:solidFill>
                      <a:schemeClr val="bg1"/>
                    </a:solidFill>
                    <a:latin typeface="Arial" charset="0"/>
                  </a:rPr>
                  <a:t>With the exception of lawsuits filed to terminate parental rights, the plaintiff is only required to prove the case “</a:t>
                </a:r>
                <a:r>
                  <a:rPr lang="en-US" sz="1600" b="1" i="1" u="sng" dirty="0" smtClean="0">
                    <a:solidFill>
                      <a:schemeClr val="bg1"/>
                    </a:solidFill>
                    <a:latin typeface="Arial" charset="0"/>
                  </a:rPr>
                  <a:t>by a preponderance of the evidence.” </a:t>
                </a:r>
                <a:endParaRPr lang="en-US" sz="1600" b="1" i="1" u="sng" dirty="0">
                  <a:solidFill>
                    <a:schemeClr val="bg1"/>
                  </a:solidFill>
                  <a:latin typeface="Arial" charset="0"/>
                </a:endParaRPr>
              </a:p>
            </p:txBody>
          </p:sp>
        </p:grpSp>
        <p:sp>
          <p:nvSpPr>
            <p:cNvPr id="19" name="Rectangle 18"/>
            <p:cNvSpPr>
              <a:spLocks noChangeArrowheads="1"/>
            </p:cNvSpPr>
            <p:nvPr/>
          </p:nvSpPr>
          <p:spPr bwMode="auto">
            <a:xfrm rot="16200000">
              <a:off x="2290034" y="4665389"/>
              <a:ext cx="3102977" cy="215444"/>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800" b="1" dirty="0" smtClean="0">
                  <a:latin typeface="Arial" charset="0"/>
                  <a:ea typeface="Calibri" pitchFamily="34" charset="0"/>
                  <a:cs typeface="Arial" charset="0"/>
                </a:rPr>
                <a:t>Photo: Bob </a:t>
              </a:r>
              <a:r>
                <a:rPr lang="en-US" sz="800" b="1" dirty="0" err="1" smtClean="0">
                  <a:latin typeface="Arial" charset="0"/>
                  <a:ea typeface="Calibri" pitchFamily="34" charset="0"/>
                  <a:cs typeface="Arial" charset="0"/>
                </a:rPr>
                <a:t>Daemmrich</a:t>
              </a:r>
              <a:r>
                <a:rPr lang="en-US" sz="800" b="1" dirty="0" smtClean="0">
                  <a:latin typeface="Arial" charset="0"/>
                  <a:ea typeface="Calibri" pitchFamily="34" charset="0"/>
                  <a:cs typeface="Arial" charset="0"/>
                </a:rPr>
                <a:t>/The Image Works</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1509" name="Text Box 18"/>
          <p:cNvSpPr txBox="1">
            <a:spLocks noChangeArrowheads="1"/>
          </p:cNvSpPr>
          <p:nvPr/>
        </p:nvSpPr>
        <p:spPr bwMode="auto">
          <a:xfrm>
            <a:off x="914400" y="2057400"/>
            <a:ext cx="2672477"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Appellate Courts</a:t>
            </a:r>
          </a:p>
        </p:txBody>
      </p:sp>
      <p:sp>
        <p:nvSpPr>
          <p:cNvPr id="21510" name="Text Box 19"/>
          <p:cNvSpPr txBox="1">
            <a:spLocks noChangeArrowheads="1"/>
          </p:cNvSpPr>
          <p:nvPr/>
        </p:nvSpPr>
        <p:spPr bwMode="auto">
          <a:xfrm>
            <a:off x="914400" y="2590800"/>
            <a:ext cx="7315200" cy="408623"/>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Appellate Courts</a:t>
            </a:r>
            <a:r>
              <a:rPr lang="en-US" sz="1800" b="1">
                <a:solidFill>
                  <a:schemeClr val="bg1"/>
                </a:solidFill>
                <a:latin typeface="Arial" charset="0"/>
              </a:rPr>
              <a:t>  - Handle appeals from the lower trial courts.</a:t>
            </a:r>
          </a:p>
        </p:txBody>
      </p:sp>
      <p:sp>
        <p:nvSpPr>
          <p:cNvPr id="21512" name="Text Box 20"/>
          <p:cNvSpPr txBox="1">
            <a:spLocks noChangeArrowheads="1"/>
          </p:cNvSpPr>
          <p:nvPr/>
        </p:nvSpPr>
        <p:spPr bwMode="auto">
          <a:xfrm>
            <a:off x="1828800" y="3048000"/>
            <a:ext cx="6400800" cy="192393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Appellate </a:t>
            </a:r>
            <a:r>
              <a:rPr lang="en-US" sz="1600" b="1" u="sng" dirty="0" smtClean="0">
                <a:latin typeface="Arial" charset="0"/>
              </a:rPr>
              <a:t>Courts</a:t>
            </a:r>
          </a:p>
          <a:p>
            <a:pPr algn="just"/>
            <a:endParaRPr lang="en-US" sz="1600" b="1" u="sng" dirty="0" smtClean="0">
              <a:latin typeface="Arial" charset="0"/>
            </a:endParaRPr>
          </a:p>
          <a:p>
            <a:pPr marL="463550" indent="-231775" algn="just">
              <a:spcAft>
                <a:spcPts val="600"/>
              </a:spcAft>
              <a:buFont typeface="Wingdings" pitchFamily="2" charset="2"/>
              <a:buChar char="ü"/>
            </a:pPr>
            <a:r>
              <a:rPr lang="en-US" sz="1400" b="1" dirty="0" smtClean="0">
                <a:latin typeface="Arial" charset="0"/>
              </a:rPr>
              <a:t>Review the trial court record, schedule oral arguments, study legal briefs, and render a decision/opinion</a:t>
            </a:r>
          </a:p>
          <a:p>
            <a:pPr marL="463550" indent="-231775" algn="just">
              <a:spcAft>
                <a:spcPts val="600"/>
              </a:spcAft>
              <a:buFont typeface="Wingdings" pitchFamily="2" charset="2"/>
              <a:buChar char="ü"/>
            </a:pPr>
            <a:r>
              <a:rPr lang="en-US" sz="1400" b="1" dirty="0" smtClean="0">
                <a:latin typeface="Arial" charset="0"/>
              </a:rPr>
              <a:t>The court may affirm the lower court decision, reverse it, modify it, or affirm part of the lower court ruling while reversing or modifying the rest.</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2533" name="Text Box 18"/>
          <p:cNvSpPr txBox="1">
            <a:spLocks noChangeArrowheads="1"/>
          </p:cNvSpPr>
          <p:nvPr/>
        </p:nvSpPr>
        <p:spPr bwMode="auto">
          <a:xfrm>
            <a:off x="914400" y="2057400"/>
            <a:ext cx="3928437"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Appellate Court Opinions</a:t>
            </a:r>
          </a:p>
        </p:txBody>
      </p:sp>
      <p:sp>
        <p:nvSpPr>
          <p:cNvPr id="22534" name="Text Box 19"/>
          <p:cNvSpPr txBox="1">
            <a:spLocks noChangeArrowheads="1"/>
          </p:cNvSpPr>
          <p:nvPr/>
        </p:nvSpPr>
        <p:spPr bwMode="auto">
          <a:xfrm>
            <a:off x="914400" y="2590800"/>
            <a:ext cx="7315200" cy="408623"/>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Opinions</a:t>
            </a:r>
            <a:r>
              <a:rPr lang="en-US" sz="1800" b="1" dirty="0">
                <a:solidFill>
                  <a:schemeClr val="bg1"/>
                </a:solidFill>
                <a:latin typeface="Arial" charset="0"/>
              </a:rPr>
              <a:t>  - Appellate Courts may issue three types of opinions.</a:t>
            </a:r>
          </a:p>
        </p:txBody>
      </p:sp>
      <p:sp>
        <p:nvSpPr>
          <p:cNvPr id="17" name="Text Box 20"/>
          <p:cNvSpPr txBox="1">
            <a:spLocks noChangeArrowheads="1"/>
          </p:cNvSpPr>
          <p:nvPr/>
        </p:nvSpPr>
        <p:spPr bwMode="auto">
          <a:xfrm>
            <a:off x="1828800" y="3048000"/>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a:latin typeface="Arial" charset="0"/>
              </a:rPr>
              <a:t>Majority Opinion</a:t>
            </a:r>
            <a:r>
              <a:rPr lang="en-US" sz="1600" b="1">
                <a:latin typeface="Arial" charset="0"/>
              </a:rPr>
              <a:t> -  The official written statement of the court that explains and justifies its ruling and serves as a guideline for lower courts.</a:t>
            </a:r>
          </a:p>
        </p:txBody>
      </p:sp>
      <p:sp>
        <p:nvSpPr>
          <p:cNvPr id="19" name="Text Box 20"/>
          <p:cNvSpPr txBox="1">
            <a:spLocks noChangeArrowheads="1"/>
          </p:cNvSpPr>
          <p:nvPr/>
        </p:nvSpPr>
        <p:spPr bwMode="auto">
          <a:xfrm>
            <a:off x="1828800" y="3911600"/>
            <a:ext cx="64008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Dissenting Opinion</a:t>
            </a:r>
            <a:r>
              <a:rPr lang="en-US" sz="1600" b="1" dirty="0">
                <a:latin typeface="Arial" charset="0"/>
              </a:rPr>
              <a:t> – A written judicial statement that disagrees with the decision of the court’s majority.</a:t>
            </a:r>
          </a:p>
        </p:txBody>
      </p:sp>
      <p:sp>
        <p:nvSpPr>
          <p:cNvPr id="20" name="Text Box 20"/>
          <p:cNvSpPr txBox="1">
            <a:spLocks noChangeArrowheads="1"/>
          </p:cNvSpPr>
          <p:nvPr/>
        </p:nvSpPr>
        <p:spPr bwMode="auto">
          <a:xfrm>
            <a:off x="1828800" y="4495800"/>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a:latin typeface="Arial" charset="0"/>
              </a:rPr>
              <a:t>Concurring Opinion</a:t>
            </a:r>
            <a:r>
              <a:rPr lang="en-US" sz="1600" b="1">
                <a:latin typeface="Arial" charset="0"/>
              </a:rPr>
              <a:t> – A written judicial statement that agrees with the court’s ruling but disagrees with the reasoning of the majority.</a:t>
            </a: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3"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3557" name="Text Box 18"/>
          <p:cNvSpPr txBox="1">
            <a:spLocks noChangeArrowheads="1"/>
          </p:cNvSpPr>
          <p:nvPr/>
        </p:nvSpPr>
        <p:spPr bwMode="auto">
          <a:xfrm>
            <a:off x="914400" y="2057400"/>
            <a:ext cx="4000688"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Types of Appellate Courts</a:t>
            </a:r>
          </a:p>
        </p:txBody>
      </p:sp>
      <p:sp>
        <p:nvSpPr>
          <p:cNvPr id="23564" name="Text Box 19"/>
          <p:cNvSpPr txBox="1">
            <a:spLocks noChangeArrowheads="1"/>
          </p:cNvSpPr>
          <p:nvPr/>
        </p:nvSpPr>
        <p:spPr bwMode="auto">
          <a:xfrm>
            <a:off x="914400" y="2590800"/>
            <a:ext cx="7315200" cy="1464231"/>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Types</a:t>
            </a:r>
            <a:r>
              <a:rPr lang="en-US" sz="1800" b="1" dirty="0">
                <a:solidFill>
                  <a:schemeClr val="bg1"/>
                </a:solidFill>
                <a:latin typeface="Arial" charset="0"/>
              </a:rPr>
              <a:t>  - Texas has three types of appellate courts</a:t>
            </a:r>
            <a:r>
              <a:rPr lang="en-US" sz="1800" b="1" dirty="0" smtClean="0">
                <a:solidFill>
                  <a:schemeClr val="bg1"/>
                </a:solidFill>
                <a:latin typeface="Arial" charset="0"/>
              </a:rPr>
              <a:t>.</a:t>
            </a:r>
          </a:p>
          <a:p>
            <a:pPr marL="2060575" indent="-231775" algn="just"/>
            <a:endParaRPr lang="en-US" sz="800" b="1" dirty="0" smtClean="0">
              <a:solidFill>
                <a:schemeClr val="bg1"/>
              </a:solidFill>
              <a:latin typeface="Arial" charset="0"/>
            </a:endParaRPr>
          </a:p>
          <a:p>
            <a:pPr marL="2060575" indent="-231775" algn="just">
              <a:buFont typeface="Wingdings" pitchFamily="2" charset="2"/>
              <a:buChar char="ü"/>
            </a:pPr>
            <a:r>
              <a:rPr lang="en-US" sz="1800" b="1" dirty="0" smtClean="0">
                <a:solidFill>
                  <a:schemeClr val="bg1"/>
                </a:solidFill>
                <a:latin typeface="Arial" charset="0"/>
              </a:rPr>
              <a:t>Courts of Appeals</a:t>
            </a:r>
          </a:p>
          <a:p>
            <a:pPr marL="2060575" indent="-231775" algn="just">
              <a:buFont typeface="Wingdings" pitchFamily="2" charset="2"/>
              <a:buChar char="ü"/>
            </a:pPr>
            <a:r>
              <a:rPr lang="en-US" sz="1800" b="1" dirty="0" smtClean="0">
                <a:solidFill>
                  <a:schemeClr val="bg1"/>
                </a:solidFill>
                <a:latin typeface="Arial" charset="0"/>
              </a:rPr>
              <a:t>Texas Court of Criminal Appeals</a:t>
            </a:r>
          </a:p>
          <a:p>
            <a:pPr marL="2060575" indent="-231775" algn="just">
              <a:buFont typeface="Wingdings" pitchFamily="2" charset="2"/>
              <a:buChar char="ü"/>
            </a:pPr>
            <a:r>
              <a:rPr lang="en-US" sz="1800" b="1" dirty="0" smtClean="0">
                <a:solidFill>
                  <a:schemeClr val="bg1"/>
                </a:solidFill>
                <a:latin typeface="Arial" charset="0"/>
              </a:rPr>
              <a:t>Texas Supreme Court</a:t>
            </a:r>
            <a:endParaRPr lang="en-US" sz="1800" b="1" dirty="0">
              <a:solidFill>
                <a:schemeClr val="bg1"/>
              </a:solidFill>
              <a:latin typeface="Arial" charset="0"/>
            </a:endParaRPr>
          </a:p>
        </p:txBody>
      </p:sp>
      <p:sp>
        <p:nvSpPr>
          <p:cNvPr id="15" name="TextBox 14"/>
          <p:cNvSpPr txBox="1"/>
          <p:nvPr/>
        </p:nvSpPr>
        <p:spPr bwMode="auto">
          <a:xfrm>
            <a:off x="1371600" y="4036874"/>
            <a:ext cx="6400800" cy="2247424"/>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u="sng" dirty="0">
                <a:solidFill>
                  <a:schemeClr val="bg1"/>
                </a:solidFill>
                <a:latin typeface="Arial" pitchFamily="34" charset="0"/>
                <a:cs typeface="Arial" pitchFamily="34" charset="0"/>
              </a:rPr>
              <a:t>Comments</a:t>
            </a:r>
            <a:r>
              <a:rPr lang="en-US" sz="1800" b="1" i="1" dirty="0" smtClean="0">
                <a:solidFill>
                  <a:schemeClr val="bg1"/>
                </a:solidFill>
                <a:latin typeface="Arial" pitchFamily="34" charset="0"/>
                <a:cs typeface="Arial" pitchFamily="34" charset="0"/>
              </a:rPr>
              <a:t>:</a:t>
            </a:r>
          </a:p>
          <a:p>
            <a:pPr algn="just">
              <a:defRPr/>
            </a:pPr>
            <a:endParaRPr lang="en-US" sz="800" b="1" i="1" dirty="0" smtClean="0">
              <a:solidFill>
                <a:schemeClr val="bg1"/>
              </a:solidFill>
              <a:latin typeface="Arial" pitchFamily="34" charset="0"/>
              <a:cs typeface="Arial" pitchFamily="34" charset="0"/>
            </a:endParaRPr>
          </a:p>
          <a:p>
            <a:pPr marL="231775" indent="-231775" algn="just">
              <a:spcAft>
                <a:spcPts val="1200"/>
              </a:spcAft>
              <a:buFont typeface="Wingdings" pitchFamily="2" charset="2"/>
              <a:buChar char="ü"/>
            </a:pPr>
            <a:r>
              <a:rPr lang="en-US" sz="1800" b="1" dirty="0" smtClean="0">
                <a:solidFill>
                  <a:schemeClr val="bg1"/>
                </a:solidFill>
                <a:latin typeface="Arial" charset="0"/>
                <a:cs typeface="Arial" charset="0"/>
              </a:rPr>
              <a:t>Texas is one of two states with two supreme courts; the Texas Supreme Court for </a:t>
            </a:r>
            <a:r>
              <a:rPr lang="en-US" sz="1800" b="1" i="1" u="sng" dirty="0" smtClean="0">
                <a:solidFill>
                  <a:schemeClr val="bg1"/>
                </a:solidFill>
                <a:latin typeface="Arial" charset="0"/>
                <a:cs typeface="Arial" charset="0"/>
              </a:rPr>
              <a:t>civil disputes</a:t>
            </a:r>
            <a:r>
              <a:rPr lang="en-US" sz="1800" b="1" dirty="0" smtClean="0">
                <a:solidFill>
                  <a:schemeClr val="bg1"/>
                </a:solidFill>
                <a:latin typeface="Arial" charset="0"/>
                <a:cs typeface="Arial" charset="0"/>
              </a:rPr>
              <a:t> and the Texas Court of Criminal Appeals for </a:t>
            </a:r>
            <a:r>
              <a:rPr lang="en-US" sz="1800" b="1" i="1" u="sng" dirty="0" smtClean="0">
                <a:solidFill>
                  <a:schemeClr val="bg1"/>
                </a:solidFill>
                <a:latin typeface="Arial" charset="0"/>
                <a:cs typeface="Arial" charset="0"/>
              </a:rPr>
              <a:t>criminal matters</a:t>
            </a:r>
            <a:r>
              <a:rPr lang="en-US" sz="1800" b="1" dirty="0" smtClean="0">
                <a:solidFill>
                  <a:schemeClr val="bg1"/>
                </a:solidFill>
                <a:latin typeface="Arial" charset="0"/>
                <a:cs typeface="Arial" charset="0"/>
              </a:rPr>
              <a:t>.</a:t>
            </a:r>
          </a:p>
          <a:p>
            <a:pPr marL="231775" indent="-231775" algn="just">
              <a:spcAft>
                <a:spcPts val="1200"/>
              </a:spcAft>
              <a:buFont typeface="Wingdings" pitchFamily="2" charset="2"/>
              <a:buChar char="ü"/>
            </a:pPr>
            <a:r>
              <a:rPr lang="en-US" sz="1800" b="1" dirty="0" smtClean="0">
                <a:solidFill>
                  <a:schemeClr val="bg1"/>
                </a:solidFill>
                <a:latin typeface="Arial" charset="0"/>
                <a:cs typeface="Arial" charset="0"/>
              </a:rPr>
              <a:t>Oklahoma is the other state with two supreme courts.</a:t>
            </a:r>
            <a:endParaRPr lang="en-US" sz="800" b="1" i="1" dirty="0">
              <a:solidFill>
                <a:schemeClr val="bg1"/>
              </a:solidFill>
              <a:latin typeface="Arial" pitchFamily="34" charset="0"/>
              <a:cs typeface="Arial" pitchFamily="34" charset="0"/>
            </a:endParaRPr>
          </a:p>
        </p:txBody>
      </p:sp>
      <p:grpSp>
        <p:nvGrpSpPr>
          <p:cNvPr id="2" name="Group 13"/>
          <p:cNvGrpSpPr/>
          <p:nvPr/>
        </p:nvGrpSpPr>
        <p:grpSpPr>
          <a:xfrm>
            <a:off x="76200" y="76200"/>
            <a:ext cx="2895600" cy="623888"/>
            <a:chOff x="76200" y="76200"/>
            <a:chExt cx="2895600" cy="623888"/>
          </a:xfrm>
        </p:grpSpPr>
        <p:sp>
          <p:nvSpPr>
            <p:cNvPr id="16"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7"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4581" name="Text Box 18"/>
          <p:cNvSpPr txBox="1">
            <a:spLocks noChangeArrowheads="1"/>
          </p:cNvSpPr>
          <p:nvPr/>
        </p:nvSpPr>
        <p:spPr bwMode="auto">
          <a:xfrm>
            <a:off x="914400" y="2057400"/>
            <a:ext cx="2850319"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Courts of Appeals</a:t>
            </a:r>
          </a:p>
        </p:txBody>
      </p:sp>
      <p:grpSp>
        <p:nvGrpSpPr>
          <p:cNvPr id="2" name="Group 13"/>
          <p:cNvGrpSpPr>
            <a:grpSpLocks/>
          </p:cNvGrpSpPr>
          <p:nvPr/>
        </p:nvGrpSpPr>
        <p:grpSpPr bwMode="auto">
          <a:xfrm>
            <a:off x="914400" y="2590800"/>
            <a:ext cx="7315200" cy="3166824"/>
            <a:chOff x="914400" y="2590800"/>
            <a:chExt cx="7315200" cy="3165948"/>
          </a:xfrm>
          <a:solidFill>
            <a:schemeClr val="accent6"/>
          </a:solidFill>
        </p:grpSpPr>
        <p:sp>
          <p:nvSpPr>
            <p:cNvPr id="24583" name="Text Box 19"/>
            <p:cNvSpPr txBox="1">
              <a:spLocks noChangeArrowheads="1"/>
            </p:cNvSpPr>
            <p:nvPr/>
          </p:nvSpPr>
          <p:spPr bwMode="auto">
            <a:xfrm>
              <a:off x="914400" y="2590800"/>
              <a:ext cx="7315200" cy="3165948"/>
            </a:xfrm>
            <a:prstGeom prst="roundRect">
              <a:avLst/>
            </a:prstGeom>
            <a:grp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Courts of </a:t>
              </a:r>
              <a:r>
                <a:rPr lang="en-US" sz="1800" b="1" u="sng" dirty="0" smtClean="0">
                  <a:solidFill>
                    <a:schemeClr val="bg1"/>
                  </a:solidFill>
                  <a:latin typeface="Arial" charset="0"/>
                </a:rPr>
                <a:t>Appeals</a:t>
              </a:r>
            </a:p>
            <a:p>
              <a:pPr algn="just"/>
              <a:endParaRPr lang="en-US" sz="1800" b="1" u="sng" dirty="0">
                <a:solidFill>
                  <a:schemeClr val="bg1"/>
                </a:solidFill>
                <a:latin typeface="Arial" charset="0"/>
              </a:endParaRPr>
            </a:p>
            <a:p>
              <a:pPr algn="just"/>
              <a:endParaRPr lang="en-US" sz="1800" b="1" u="sng" dirty="0">
                <a:solidFill>
                  <a:schemeClr val="bg1"/>
                </a:solidFill>
                <a:latin typeface="Arial" charset="0"/>
              </a:endParaRPr>
            </a:p>
            <a:p>
              <a:pPr algn="just"/>
              <a:endParaRPr lang="en-US" sz="1800" b="1" u="sng" dirty="0">
                <a:solidFill>
                  <a:schemeClr val="bg1"/>
                </a:solidFill>
                <a:latin typeface="Arial" charset="0"/>
              </a:endParaRPr>
            </a:p>
            <a:p>
              <a:pPr algn="just"/>
              <a:endParaRPr lang="en-US" sz="1800" b="1" u="sng"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p:txBody>
        </p:sp>
        <p:sp>
          <p:nvSpPr>
            <p:cNvPr id="12" name="Text Box 19"/>
            <p:cNvSpPr txBox="1">
              <a:spLocks noChangeArrowheads="1"/>
            </p:cNvSpPr>
            <p:nvPr/>
          </p:nvSpPr>
          <p:spPr bwMode="auto">
            <a:xfrm>
              <a:off x="1371600" y="3110721"/>
              <a:ext cx="6553200" cy="2451057"/>
            </a:xfrm>
            <a:prstGeom prst="roundRect">
              <a:avLst/>
            </a:prstGeom>
            <a:noFill/>
            <a:ln w="6350">
              <a:noFill/>
              <a:miter lim="800000"/>
              <a:headEnd/>
              <a:tailEnd/>
            </a:ln>
            <a:effectLst>
              <a:softEdge rad="63500"/>
            </a:effectLst>
          </p:spPr>
          <p:txBody>
            <a:bodyPr>
              <a:spAutoFit/>
            </a:bodyPr>
            <a:lstStyle/>
            <a:p>
              <a:pPr marL="231775" indent="-231775" algn="just">
                <a:spcAft>
                  <a:spcPts val="600"/>
                </a:spcAft>
                <a:buFont typeface="Wingdings" pitchFamily="2" charset="2"/>
                <a:buChar char="ü"/>
                <a:defRPr/>
              </a:pPr>
              <a:r>
                <a:rPr lang="en-US" sz="1600" b="1" dirty="0" smtClean="0">
                  <a:solidFill>
                    <a:schemeClr val="bg1"/>
                  </a:solidFill>
                  <a:latin typeface="Arial" charset="0"/>
                </a:rPr>
                <a:t>Fourteen courts of appeals, each serving a specific geographic area.</a:t>
              </a:r>
            </a:p>
            <a:p>
              <a:pPr marL="231775" indent="-231775" algn="just">
                <a:spcAft>
                  <a:spcPts val="600"/>
                </a:spcAft>
                <a:buFont typeface="Wingdings" pitchFamily="2" charset="2"/>
                <a:buChar char="ü"/>
                <a:defRPr/>
              </a:pPr>
              <a:r>
                <a:rPr lang="en-US" sz="1600" b="1" dirty="0" smtClean="0">
                  <a:solidFill>
                    <a:schemeClr val="bg1"/>
                  </a:solidFill>
                  <a:latin typeface="Arial" charset="0"/>
                </a:rPr>
                <a:t>Hear both civil and criminal appeals from the district and county courts, except death penalty appeals, which go directly to the Texas Court of Criminal Appeals.</a:t>
              </a:r>
            </a:p>
            <a:p>
              <a:pPr marL="231775" indent="-231775" algn="just">
                <a:spcAft>
                  <a:spcPts val="600"/>
                </a:spcAft>
                <a:buFont typeface="Wingdings" pitchFamily="2" charset="2"/>
                <a:buChar char="ü"/>
                <a:defRPr/>
              </a:pPr>
              <a:r>
                <a:rPr lang="en-US" sz="1600" b="1" dirty="0" smtClean="0">
                  <a:solidFill>
                    <a:schemeClr val="bg1"/>
                  </a:solidFill>
                  <a:latin typeface="Arial" charset="0"/>
                </a:rPr>
                <a:t>Altogether, 80 justices staff the 14 courts of appeal with the number of justices in each court varying from 3 to 13, depending on workload.</a:t>
              </a:r>
              <a:endParaRPr lang="en-US" sz="1600" b="1" dirty="0">
                <a:solidFill>
                  <a:schemeClr val="bg1"/>
                </a:solidFill>
                <a:latin typeface="Arial" charset="0"/>
              </a:endParaRPr>
            </a:p>
          </p:txBody>
        </p:sp>
      </p:grpSp>
      <p:grpSp>
        <p:nvGrpSpPr>
          <p:cNvPr id="3" name="Group 10"/>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4"/>
          <p:cNvSpPr txBox="1">
            <a:spLocks noChangeArrowheads="1"/>
          </p:cNvSpPr>
          <p:nvPr/>
        </p:nvSpPr>
        <p:spPr bwMode="auto">
          <a:xfrm>
            <a:off x="2373616" y="1243013"/>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5605" name="Text Box 18"/>
          <p:cNvSpPr txBox="1">
            <a:spLocks noChangeArrowheads="1"/>
          </p:cNvSpPr>
          <p:nvPr/>
        </p:nvSpPr>
        <p:spPr bwMode="auto">
          <a:xfrm>
            <a:off x="914400" y="2057400"/>
            <a:ext cx="4950751"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Texas Court of Criminal Appeals</a:t>
            </a:r>
          </a:p>
        </p:txBody>
      </p:sp>
      <p:grpSp>
        <p:nvGrpSpPr>
          <p:cNvPr id="2" name="Group 13"/>
          <p:cNvGrpSpPr>
            <a:grpSpLocks/>
          </p:cNvGrpSpPr>
          <p:nvPr/>
        </p:nvGrpSpPr>
        <p:grpSpPr bwMode="auto">
          <a:xfrm>
            <a:off x="914400" y="2590800"/>
            <a:ext cx="7315200" cy="3779758"/>
            <a:chOff x="914400" y="2590800"/>
            <a:chExt cx="7315200" cy="3779780"/>
          </a:xfrm>
        </p:grpSpPr>
        <p:sp>
          <p:nvSpPr>
            <p:cNvPr id="25607" name="Text Box 19"/>
            <p:cNvSpPr txBox="1">
              <a:spLocks noChangeArrowheads="1"/>
            </p:cNvSpPr>
            <p:nvPr/>
          </p:nvSpPr>
          <p:spPr bwMode="auto">
            <a:xfrm>
              <a:off x="914400" y="2590800"/>
              <a:ext cx="7315200" cy="3779780"/>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Texas Court of Criminal Appeals</a:t>
              </a: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p:txBody>
        </p:sp>
        <p:sp>
          <p:nvSpPr>
            <p:cNvPr id="12" name="Text Box 19"/>
            <p:cNvSpPr txBox="1">
              <a:spLocks noChangeArrowheads="1"/>
            </p:cNvSpPr>
            <p:nvPr/>
          </p:nvSpPr>
          <p:spPr bwMode="auto">
            <a:xfrm>
              <a:off x="1371600" y="3279864"/>
              <a:ext cx="6553200" cy="2939283"/>
            </a:xfrm>
            <a:prstGeom prst="rect">
              <a:avLst/>
            </a:prstGeom>
            <a:noFill/>
            <a:ln w="6350">
              <a:noFill/>
              <a:miter lim="800000"/>
              <a:headEnd/>
              <a:tailEnd/>
            </a:ln>
            <a:effectLst>
              <a:softEdge rad="63500"/>
            </a:effectLst>
          </p:spPr>
          <p:txBody>
            <a:bodyPr>
              <a:spAutoFit/>
            </a:bodyPr>
            <a:lstStyle/>
            <a:p>
              <a:pPr marL="231775" indent="-231775" algn="just">
                <a:spcAft>
                  <a:spcPts val="600"/>
                </a:spcAft>
                <a:buFont typeface="Wingdings" pitchFamily="2" charset="2"/>
                <a:buChar char="ü"/>
                <a:defRPr/>
              </a:pPr>
              <a:r>
                <a:rPr lang="en-US" sz="2000" b="1" u="sng" dirty="0">
                  <a:solidFill>
                    <a:srgbClr val="FF0000"/>
                  </a:solidFill>
                  <a:latin typeface="Arial" charset="0"/>
                </a:rPr>
                <a:t>Highest </a:t>
              </a:r>
              <a:r>
                <a:rPr lang="en-US" sz="2000" b="1" u="sng" dirty="0" smtClean="0">
                  <a:solidFill>
                    <a:srgbClr val="FF0000"/>
                  </a:solidFill>
                  <a:latin typeface="Arial" charset="0"/>
                </a:rPr>
                <a:t>(supreme) appellate </a:t>
              </a:r>
              <a:r>
                <a:rPr lang="en-US" sz="2000" b="1" u="sng" dirty="0">
                  <a:solidFill>
                    <a:srgbClr val="FF0000"/>
                  </a:solidFill>
                  <a:latin typeface="Arial" charset="0"/>
                </a:rPr>
                <a:t>court for all criminal cases in the state.</a:t>
              </a:r>
            </a:p>
            <a:p>
              <a:pPr marL="231775" indent="-231775" algn="just">
                <a:spcAft>
                  <a:spcPts val="600"/>
                </a:spcAft>
                <a:buFont typeface="Wingdings" pitchFamily="2" charset="2"/>
                <a:buChar char="ü"/>
                <a:defRPr/>
              </a:pPr>
              <a:r>
                <a:rPr lang="en-US" sz="2000" b="1" u="sng" dirty="0">
                  <a:solidFill>
                    <a:srgbClr val="FFFFCC"/>
                  </a:solidFill>
                  <a:latin typeface="Arial" charset="0"/>
                </a:rPr>
                <a:t>Considers death penalty cases appealed directly from the district court.</a:t>
              </a:r>
            </a:p>
            <a:p>
              <a:pPr marL="231775" indent="-231775" algn="just">
                <a:spcAft>
                  <a:spcPts val="600"/>
                </a:spcAft>
                <a:buFont typeface="Wingdings" pitchFamily="2" charset="2"/>
                <a:buChar char="ü"/>
                <a:defRPr/>
              </a:pPr>
              <a:r>
                <a:rPr lang="en-US" sz="1800" b="1" dirty="0">
                  <a:solidFill>
                    <a:schemeClr val="bg1"/>
                  </a:solidFill>
                  <a:latin typeface="Arial" charset="0"/>
                </a:rPr>
                <a:t>Consists of one presiding justice and eight additional judges.</a:t>
              </a:r>
            </a:p>
            <a:p>
              <a:pPr marL="231775" indent="-231775" algn="just">
                <a:spcAft>
                  <a:spcPts val="600"/>
                </a:spcAft>
                <a:buFont typeface="Wingdings" pitchFamily="2" charset="2"/>
                <a:buChar char="ü"/>
                <a:defRPr/>
              </a:pPr>
              <a:r>
                <a:rPr lang="en-US" sz="1800" b="1" dirty="0">
                  <a:solidFill>
                    <a:schemeClr val="bg1"/>
                  </a:solidFill>
                  <a:latin typeface="Arial" charset="0"/>
                </a:rPr>
                <a:t>Decisions from this court may be appealed to the U.S. Supreme Court when they involve matters of federal law or the U.S. Constitution.</a:t>
              </a:r>
            </a:p>
          </p:txBody>
        </p:sp>
      </p:grpSp>
      <p:grpSp>
        <p:nvGrpSpPr>
          <p:cNvPr id="3" name="Group 10"/>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4"/>
          <p:cNvSpPr txBox="1">
            <a:spLocks noChangeArrowheads="1"/>
          </p:cNvSpPr>
          <p:nvPr/>
        </p:nvSpPr>
        <p:spPr bwMode="auto">
          <a:xfrm>
            <a:off x="2362200" y="762000"/>
            <a:ext cx="4396769"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Texas Court System</a:t>
            </a:r>
          </a:p>
        </p:txBody>
      </p:sp>
      <p:sp>
        <p:nvSpPr>
          <p:cNvPr id="26629" name="Text Box 18"/>
          <p:cNvSpPr txBox="1">
            <a:spLocks noChangeArrowheads="1"/>
          </p:cNvSpPr>
          <p:nvPr/>
        </p:nvSpPr>
        <p:spPr bwMode="auto">
          <a:xfrm>
            <a:off x="914400" y="1447800"/>
            <a:ext cx="3376139"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Texas Supreme Court</a:t>
            </a:r>
          </a:p>
        </p:txBody>
      </p:sp>
      <p:grpSp>
        <p:nvGrpSpPr>
          <p:cNvPr id="2" name="Group 13"/>
          <p:cNvGrpSpPr>
            <a:grpSpLocks/>
          </p:cNvGrpSpPr>
          <p:nvPr/>
        </p:nvGrpSpPr>
        <p:grpSpPr bwMode="auto">
          <a:xfrm>
            <a:off x="838200" y="2133600"/>
            <a:ext cx="7315200" cy="3166823"/>
            <a:chOff x="914400" y="2590800"/>
            <a:chExt cx="7315200" cy="3166889"/>
          </a:xfrm>
        </p:grpSpPr>
        <p:sp>
          <p:nvSpPr>
            <p:cNvPr id="26631" name="Text Box 19"/>
            <p:cNvSpPr txBox="1">
              <a:spLocks noChangeArrowheads="1"/>
            </p:cNvSpPr>
            <p:nvPr/>
          </p:nvSpPr>
          <p:spPr bwMode="auto">
            <a:xfrm>
              <a:off x="914400" y="2590800"/>
              <a:ext cx="7315200" cy="31668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Texas Supreme Court</a:t>
              </a: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u="sng">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p:txBody>
        </p:sp>
        <p:sp>
          <p:nvSpPr>
            <p:cNvPr id="12" name="Text Box 19"/>
            <p:cNvSpPr txBox="1">
              <a:spLocks noChangeArrowheads="1"/>
            </p:cNvSpPr>
            <p:nvPr/>
          </p:nvSpPr>
          <p:spPr bwMode="auto">
            <a:xfrm>
              <a:off x="1371600" y="3224302"/>
              <a:ext cx="6553200" cy="2262205"/>
            </a:xfrm>
            <a:prstGeom prst="rect">
              <a:avLst/>
            </a:prstGeom>
            <a:noFill/>
            <a:ln w="6350">
              <a:noFill/>
              <a:miter lim="800000"/>
              <a:headEnd/>
              <a:tailEnd/>
            </a:ln>
            <a:effectLst>
              <a:softEdge rad="63500"/>
            </a:effectLst>
          </p:spPr>
          <p:txBody>
            <a:bodyPr>
              <a:spAutoFit/>
            </a:bodyPr>
            <a:lstStyle/>
            <a:p>
              <a:pPr marL="231775" indent="-231775" algn="just">
                <a:spcAft>
                  <a:spcPts val="600"/>
                </a:spcAft>
                <a:buFont typeface="Wingdings" pitchFamily="2" charset="2"/>
                <a:buChar char="ü"/>
                <a:defRPr/>
              </a:pPr>
              <a:r>
                <a:rPr lang="en-US" sz="1800" b="1" dirty="0">
                  <a:solidFill>
                    <a:srgbClr val="FF0000"/>
                  </a:solidFill>
                  <a:latin typeface="Arial" charset="0"/>
                </a:rPr>
                <a:t>Highest </a:t>
              </a:r>
              <a:r>
                <a:rPr lang="en-US" sz="1800" b="1" dirty="0" smtClean="0">
                  <a:solidFill>
                    <a:srgbClr val="FF0000"/>
                  </a:solidFill>
                  <a:latin typeface="Arial" charset="0"/>
                </a:rPr>
                <a:t>(supreme) appellate </a:t>
              </a:r>
              <a:r>
                <a:rPr lang="en-US" sz="1800" b="1" dirty="0">
                  <a:solidFill>
                    <a:srgbClr val="FF0000"/>
                  </a:solidFill>
                  <a:latin typeface="Arial" charset="0"/>
                </a:rPr>
                <a:t>court for all </a:t>
              </a:r>
              <a:r>
                <a:rPr lang="en-US" sz="1800" b="1" dirty="0" smtClean="0">
                  <a:solidFill>
                    <a:srgbClr val="FF0000"/>
                  </a:solidFill>
                  <a:latin typeface="Arial" charset="0"/>
                </a:rPr>
                <a:t>civil cases</a:t>
              </a:r>
              <a:r>
                <a:rPr lang="en-US" sz="1800" b="1" dirty="0">
                  <a:solidFill>
                    <a:srgbClr val="FF0000"/>
                  </a:solidFill>
                  <a:latin typeface="Arial" charset="0"/>
                </a:rPr>
                <a:t>.</a:t>
              </a:r>
            </a:p>
            <a:p>
              <a:pPr marL="231775" indent="-231775" algn="just">
                <a:spcAft>
                  <a:spcPts val="600"/>
                </a:spcAft>
                <a:buFont typeface="Wingdings" pitchFamily="2" charset="2"/>
                <a:buChar char="ü"/>
                <a:defRPr/>
              </a:pPr>
              <a:r>
                <a:rPr lang="en-US" sz="1800" b="1" dirty="0">
                  <a:solidFill>
                    <a:schemeClr val="bg1"/>
                  </a:solidFill>
                  <a:latin typeface="Arial" charset="0"/>
                </a:rPr>
                <a:t>Consists of one chief justice and eight associate justices</a:t>
              </a:r>
              <a:r>
                <a:rPr lang="en-US" sz="1800" b="1" dirty="0" smtClean="0">
                  <a:solidFill>
                    <a:schemeClr val="bg1"/>
                  </a:solidFill>
                  <a:latin typeface="Arial" charset="0"/>
                </a:rPr>
                <a:t>. </a:t>
              </a:r>
              <a:r>
                <a:rPr lang="en-US" sz="1800" b="1" dirty="0" smtClean="0">
                  <a:solidFill>
                    <a:srgbClr val="FF0000"/>
                  </a:solidFill>
                  <a:latin typeface="Arial" charset="0"/>
                </a:rPr>
                <a:t>These Justices are </a:t>
              </a:r>
              <a:r>
                <a:rPr lang="en-US" sz="1800" b="1" u="sng" dirty="0" smtClean="0">
                  <a:solidFill>
                    <a:srgbClr val="FF0000"/>
                  </a:solidFill>
                  <a:latin typeface="Arial" charset="0"/>
                </a:rPr>
                <a:t>elected</a:t>
              </a:r>
              <a:r>
                <a:rPr lang="en-US" sz="1800" b="1" dirty="0" smtClean="0">
                  <a:solidFill>
                    <a:srgbClr val="FF0000"/>
                  </a:solidFill>
                  <a:latin typeface="Arial" charset="0"/>
                </a:rPr>
                <a:t> for </a:t>
              </a:r>
              <a:r>
                <a:rPr lang="en-US" sz="1800" b="1" u="sng" dirty="0" smtClean="0">
                  <a:solidFill>
                    <a:srgbClr val="FF0000"/>
                  </a:solidFill>
                  <a:latin typeface="Arial" charset="0"/>
                </a:rPr>
                <a:t>six year terms</a:t>
              </a:r>
              <a:r>
                <a:rPr lang="en-US" sz="1800" b="1" dirty="0" smtClean="0">
                  <a:solidFill>
                    <a:srgbClr val="FF0000"/>
                  </a:solidFill>
                  <a:latin typeface="Arial" charset="0"/>
                </a:rPr>
                <a:t>.</a:t>
              </a:r>
              <a:endParaRPr lang="en-US" sz="1800" b="1" dirty="0">
                <a:solidFill>
                  <a:srgbClr val="FF0000"/>
                </a:solidFill>
                <a:latin typeface="Arial" charset="0"/>
              </a:endParaRPr>
            </a:p>
            <a:p>
              <a:pPr marL="231775" indent="-231775" algn="just">
                <a:spcAft>
                  <a:spcPts val="600"/>
                </a:spcAft>
                <a:buFont typeface="Wingdings" pitchFamily="2" charset="2"/>
                <a:buChar char="ü"/>
                <a:defRPr/>
              </a:pPr>
              <a:r>
                <a:rPr lang="en-US" sz="1800" b="1" dirty="0">
                  <a:solidFill>
                    <a:schemeClr val="bg1"/>
                  </a:solidFill>
                  <a:latin typeface="Arial" charset="0"/>
                </a:rPr>
                <a:t>Decisions from this court may be appealed to U.S. Supreme Court when they involve matters of federal law or the U.S. Constitution.</a:t>
              </a:r>
            </a:p>
            <a:p>
              <a:pPr marL="231775" indent="-231775" algn="just">
                <a:spcAft>
                  <a:spcPts val="600"/>
                </a:spcAft>
                <a:buFont typeface="Wingdings" pitchFamily="2" charset="2"/>
                <a:buChar char="ü"/>
                <a:defRPr/>
              </a:pPr>
              <a:r>
                <a:rPr lang="en-US" sz="1800" b="1" dirty="0">
                  <a:solidFill>
                    <a:schemeClr val="bg1"/>
                  </a:solidFill>
                  <a:latin typeface="Arial" charset="0"/>
                </a:rPr>
                <a:t>Administers the judicial branch of state government</a:t>
              </a:r>
              <a:r>
                <a:rPr lang="en-US" sz="1800" b="1" dirty="0" smtClean="0">
                  <a:solidFill>
                    <a:schemeClr val="bg1"/>
                  </a:solidFill>
                  <a:latin typeface="Arial" charset="0"/>
                </a:rPr>
                <a:t>.</a:t>
              </a:r>
            </a:p>
          </p:txBody>
        </p:sp>
      </p:grpSp>
      <p:grpSp>
        <p:nvGrpSpPr>
          <p:cNvPr id="3" name="Group 10"/>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14"/>
          <p:cNvSpPr txBox="1">
            <a:spLocks noChangeArrowheads="1"/>
          </p:cNvSpPr>
          <p:nvPr/>
        </p:nvSpPr>
        <p:spPr bwMode="auto">
          <a:xfrm>
            <a:off x="3200400" y="914400"/>
            <a:ext cx="2540000" cy="523875"/>
          </a:xfrm>
          <a:prstGeom prst="rect">
            <a:avLst/>
          </a:prstGeom>
          <a:solidFill>
            <a:srgbClr val="FC2D04"/>
          </a:solidFill>
          <a:ln w="12700">
            <a:solidFill>
              <a:schemeClr val="tx1"/>
            </a:solidFill>
            <a:miter lim="800000"/>
            <a:headEnd/>
            <a:tailEnd/>
          </a:ln>
        </p:spPr>
        <p:txBody>
          <a:bodyPr wrap="none">
            <a:spAutoFit/>
          </a:bodyPr>
          <a:lstStyle/>
          <a:p>
            <a:pPr marL="231775" indent="-231775" algn="ctr"/>
            <a:r>
              <a:rPr lang="en-US" sz="2800" b="1">
                <a:solidFill>
                  <a:schemeClr val="bg1"/>
                </a:solidFill>
                <a:latin typeface="Arial" charset="0"/>
              </a:rPr>
              <a:t>Texas Judges</a:t>
            </a:r>
          </a:p>
        </p:txBody>
      </p:sp>
      <p:grpSp>
        <p:nvGrpSpPr>
          <p:cNvPr id="2" name="Group 9"/>
          <p:cNvGrpSpPr/>
          <p:nvPr/>
        </p:nvGrpSpPr>
        <p:grpSpPr>
          <a:xfrm>
            <a:off x="76200" y="76200"/>
            <a:ext cx="2895600" cy="623888"/>
            <a:chOff x="76200" y="76200"/>
            <a:chExt cx="2895600" cy="623888"/>
          </a:xfrm>
        </p:grpSpPr>
        <p:sp>
          <p:nvSpPr>
            <p:cNvPr id="11"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2"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3" name="Rectangle 12"/>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3" name="Group 20"/>
          <p:cNvGrpSpPr/>
          <p:nvPr/>
        </p:nvGrpSpPr>
        <p:grpSpPr>
          <a:xfrm>
            <a:off x="457200" y="1447800"/>
            <a:ext cx="7924800" cy="4953000"/>
            <a:chOff x="1352550" y="1828800"/>
            <a:chExt cx="7029450" cy="4572000"/>
          </a:xfrm>
        </p:grpSpPr>
        <p:grpSp>
          <p:nvGrpSpPr>
            <p:cNvPr id="4" name="Group 13"/>
            <p:cNvGrpSpPr/>
            <p:nvPr/>
          </p:nvGrpSpPr>
          <p:grpSpPr>
            <a:xfrm>
              <a:off x="1352550" y="1828800"/>
              <a:ext cx="6438900" cy="4343400"/>
              <a:chOff x="1352550" y="1828800"/>
              <a:chExt cx="6438900" cy="4343400"/>
            </a:xfrm>
          </p:grpSpPr>
          <p:sp>
            <p:nvSpPr>
              <p:cNvPr id="18" name="Rounded Rectangle 17"/>
              <p:cNvSpPr/>
              <p:nvPr/>
            </p:nvSpPr>
            <p:spPr bwMode="auto">
              <a:xfrm>
                <a:off x="1352550" y="1828800"/>
                <a:ext cx="6438900" cy="4343400"/>
              </a:xfrm>
              <a:prstGeom prst="roundRect">
                <a:avLst>
                  <a:gd name="adj" fmla="val 12635"/>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
              <p:cNvSpPr>
                <a:spLocks noChangeArrowheads="1"/>
              </p:cNvSpPr>
              <p:nvPr/>
            </p:nvSpPr>
            <p:spPr bwMode="auto">
              <a:xfrm>
                <a:off x="3171825" y="5791200"/>
                <a:ext cx="2800350" cy="307777"/>
              </a:xfrm>
              <a:prstGeom prst="rect">
                <a:avLst/>
              </a:prstGeom>
              <a:noFill/>
              <a:ln w="9525">
                <a:noFill/>
                <a:miter lim="800000"/>
                <a:headEnd/>
                <a:tailEnd/>
              </a:ln>
            </p:spPr>
            <p:txBody>
              <a:bodyPr wrap="square" anchor="ctr">
                <a:spAutoFit/>
              </a:bodyPr>
              <a:lstStyle/>
              <a:p>
                <a:pPr algn="ctr" eaLnBrk="0" hangingPunct="0"/>
                <a:r>
                  <a:rPr lang="en-US" sz="1400" b="1" dirty="0" smtClean="0">
                    <a:latin typeface="Arial" charset="0"/>
                    <a:ea typeface="Calibri" pitchFamily="34" charset="0"/>
                    <a:cs typeface="Arial" charset="0"/>
                  </a:rPr>
                  <a:t>Table 10.1  Texas Judges</a:t>
                </a:r>
                <a:endParaRPr lang="en-US" sz="1400" b="1" dirty="0">
                  <a:ea typeface="Calibri" pitchFamily="34" charset="0"/>
                  <a:cs typeface="Arial" charset="0"/>
                </a:endParaRPr>
              </a:p>
            </p:txBody>
          </p:sp>
        </p:grpSp>
        <p:pic>
          <p:nvPicPr>
            <p:cNvPr id="20" name="Picture 19"/>
            <p:cNvPicPr/>
            <p:nvPr/>
          </p:nvPicPr>
          <p:blipFill>
            <a:blip r:embed="rId3" cstate="print">
              <a:lum bright="-20000" contrast="40000"/>
            </a:blip>
            <a:srcRect t="5652" b="9130"/>
            <a:stretch>
              <a:fillRect/>
            </a:stretch>
          </p:blipFill>
          <p:spPr bwMode="auto">
            <a:xfrm>
              <a:off x="1524000" y="2057400"/>
              <a:ext cx="6858000" cy="4343400"/>
            </a:xfrm>
            <a:prstGeom prst="roundRect">
              <a:avLst>
                <a:gd name="adj" fmla="val 7411"/>
              </a:avLst>
            </a:prstGeom>
            <a:noFill/>
            <a:ln w="9525">
              <a:noFill/>
              <a:miter lim="800000"/>
              <a:headEnd/>
              <a:tailEnd/>
            </a:ln>
            <a:effectLst>
              <a:softEdge rad="63500"/>
            </a:effectLst>
          </p:spPr>
        </p:pic>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Judicial Selection</a:t>
            </a:r>
          </a:p>
        </p:txBody>
      </p:sp>
      <p:sp>
        <p:nvSpPr>
          <p:cNvPr id="29701" name="Text Box 18"/>
          <p:cNvSpPr txBox="1">
            <a:spLocks noChangeArrowheads="1"/>
          </p:cNvSpPr>
          <p:nvPr/>
        </p:nvSpPr>
        <p:spPr bwMode="auto">
          <a:xfrm>
            <a:off x="0" y="1676400"/>
            <a:ext cx="2808431"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a:solidFill>
                  <a:schemeClr val="accent2"/>
                </a:solidFill>
                <a:latin typeface="Arial" charset="0"/>
              </a:rPr>
              <a:t>Judicial Selection</a:t>
            </a:r>
          </a:p>
        </p:txBody>
      </p:sp>
      <p:sp>
        <p:nvSpPr>
          <p:cNvPr id="29702" name="Text Box 19"/>
          <p:cNvSpPr txBox="1">
            <a:spLocks noChangeArrowheads="1"/>
          </p:cNvSpPr>
          <p:nvPr/>
        </p:nvSpPr>
        <p:spPr bwMode="auto">
          <a:xfrm>
            <a:off x="0" y="2209800"/>
            <a:ext cx="6934200" cy="1634490"/>
          </a:xfrm>
          <a:prstGeom prst="roundRect">
            <a:avLst/>
          </a:prstGeom>
          <a:solidFill>
            <a:schemeClr val="accent6"/>
          </a:solidFill>
          <a:ln w="6350">
            <a:noFill/>
            <a:miter lim="800000"/>
            <a:headEnd/>
            <a:tailEnd/>
          </a:ln>
          <a:effectLst>
            <a:softEdge rad="63500"/>
          </a:effectLst>
        </p:spPr>
        <p:txBody>
          <a:bodyPr wrap="square">
            <a:spAutoFit/>
          </a:bodyPr>
          <a:lstStyle/>
          <a:p>
            <a:pPr algn="just"/>
            <a:r>
              <a:rPr lang="en-US" sz="1800" b="1" u="sng" dirty="0">
                <a:solidFill>
                  <a:schemeClr val="bg1"/>
                </a:solidFill>
                <a:latin typeface="Arial" charset="0"/>
              </a:rPr>
              <a:t>Judicial Selection</a:t>
            </a:r>
            <a:r>
              <a:rPr lang="en-US" sz="1800" b="1" dirty="0">
                <a:solidFill>
                  <a:schemeClr val="bg1"/>
                </a:solidFill>
                <a:latin typeface="Arial" charset="0"/>
              </a:rPr>
              <a:t>  - Except for some municipal judges who are appointed, </a:t>
            </a:r>
            <a:r>
              <a:rPr lang="en-US" sz="1800" b="1" dirty="0">
                <a:solidFill>
                  <a:srgbClr val="FF0000"/>
                </a:solidFill>
                <a:latin typeface="Arial" charset="0"/>
              </a:rPr>
              <a:t>Texas judges are chosen by </a:t>
            </a:r>
            <a:r>
              <a:rPr lang="en-US" sz="1800" b="1" i="1" u="sng" dirty="0">
                <a:solidFill>
                  <a:srgbClr val="FF0000"/>
                </a:solidFill>
                <a:latin typeface="Arial" charset="0"/>
              </a:rPr>
              <a:t>partisan election</a:t>
            </a:r>
            <a:r>
              <a:rPr lang="en-US" sz="1800" b="1" dirty="0">
                <a:solidFill>
                  <a:srgbClr val="FF0000"/>
                </a:solidFill>
                <a:latin typeface="Arial" charset="0"/>
              </a:rPr>
              <a:t>,</a:t>
            </a:r>
            <a:r>
              <a:rPr lang="en-US" sz="1800" b="1" dirty="0">
                <a:solidFill>
                  <a:schemeClr val="bg1"/>
                </a:solidFill>
                <a:latin typeface="Arial" charset="0"/>
              </a:rPr>
              <a:t> which is </a:t>
            </a:r>
            <a:r>
              <a:rPr lang="en-US" sz="1800" b="1" dirty="0" smtClean="0">
                <a:solidFill>
                  <a:schemeClr val="bg1"/>
                </a:solidFill>
                <a:latin typeface="Arial" charset="0"/>
              </a:rPr>
              <a:t>a contest </a:t>
            </a:r>
            <a:r>
              <a:rPr lang="en-US" sz="1800" b="1" dirty="0">
                <a:solidFill>
                  <a:schemeClr val="bg1"/>
                </a:solidFill>
                <a:latin typeface="Arial" charset="0"/>
              </a:rPr>
              <a:t>in which both the names of the candidates and their party affiliations appear on the ballot</a:t>
            </a:r>
            <a:r>
              <a:rPr lang="en-US" sz="1800" b="1" dirty="0" smtClean="0">
                <a:solidFill>
                  <a:schemeClr val="bg1"/>
                </a:solidFill>
                <a:latin typeface="Arial" charset="0"/>
              </a:rPr>
              <a:t>. (Republican or Democrat)</a:t>
            </a:r>
            <a:endParaRPr lang="en-US" sz="1800" b="1" dirty="0">
              <a:solidFill>
                <a:schemeClr val="bg1"/>
              </a:solidFill>
              <a:latin typeface="Arial" charset="0"/>
            </a:endParaRPr>
          </a:p>
        </p:txBody>
      </p:sp>
      <p:grpSp>
        <p:nvGrpSpPr>
          <p:cNvPr id="2" name="Group 16"/>
          <p:cNvGrpSpPr>
            <a:grpSpLocks/>
          </p:cNvGrpSpPr>
          <p:nvPr/>
        </p:nvGrpSpPr>
        <p:grpSpPr bwMode="auto">
          <a:xfrm>
            <a:off x="0" y="3962400"/>
            <a:ext cx="6781800" cy="1736646"/>
            <a:chOff x="1676400" y="3627419"/>
            <a:chExt cx="6934200" cy="2167024"/>
          </a:xfrm>
        </p:grpSpPr>
        <p:sp>
          <p:nvSpPr>
            <p:cNvPr id="29704" name="Text Box 20"/>
            <p:cNvSpPr txBox="1">
              <a:spLocks noChangeArrowheads="1"/>
            </p:cNvSpPr>
            <p:nvPr/>
          </p:nvSpPr>
          <p:spPr bwMode="auto">
            <a:xfrm>
              <a:off x="1676400" y="3627419"/>
              <a:ext cx="6934200" cy="2167024"/>
            </a:xfrm>
            <a:prstGeom prst="roundRect">
              <a:avLst/>
            </a:prstGeom>
            <a:solidFill>
              <a:schemeClr val="bg2">
                <a:lumMod val="90000"/>
              </a:schemeClr>
            </a:solidFill>
            <a:ln w="6350">
              <a:noFill/>
              <a:miter lim="800000"/>
              <a:headEnd/>
              <a:tailEnd/>
            </a:ln>
            <a:effectLst>
              <a:softEdge rad="63500"/>
            </a:effectLst>
          </p:spPr>
          <p:txBody>
            <a:bodyPr wrap="square">
              <a:spAutoFit/>
            </a:bodyPr>
            <a:lstStyle/>
            <a:p>
              <a:pPr algn="just"/>
              <a:r>
                <a:rPr lang="en-US" sz="1600" b="1" u="sng" dirty="0">
                  <a:latin typeface="Arial" charset="0"/>
                </a:rPr>
                <a:t>Texas </a:t>
              </a:r>
              <a:r>
                <a:rPr lang="en-US" sz="1600" b="1" u="sng" dirty="0" smtClean="0">
                  <a:latin typeface="Arial" charset="0"/>
                </a:rPr>
                <a:t>Judges</a:t>
              </a:r>
            </a:p>
            <a:p>
              <a:pPr algn="just"/>
              <a:endParaRPr lang="en-US" sz="1600" b="1" u="sng" dirty="0">
                <a:latin typeface="Arial" charset="0"/>
              </a:endParaRPr>
            </a:p>
            <a:p>
              <a:pPr algn="just"/>
              <a:endParaRPr lang="en-US" sz="1600" b="1" u="sng" dirty="0">
                <a:latin typeface="Arial" charset="0"/>
              </a:endParaRPr>
            </a:p>
            <a:p>
              <a:pPr algn="just"/>
              <a:endParaRPr lang="en-US" sz="1600" b="1" u="sng" dirty="0">
                <a:latin typeface="Arial" charset="0"/>
              </a:endParaRPr>
            </a:p>
            <a:p>
              <a:pPr algn="just"/>
              <a:endParaRPr lang="en-US" sz="1600" b="1" dirty="0">
                <a:latin typeface="Arial" charset="0"/>
              </a:endParaRPr>
            </a:p>
            <a:p>
              <a:pPr algn="just"/>
              <a:endParaRPr lang="en-US" sz="1600" b="1" dirty="0">
                <a:latin typeface="Arial" charset="0"/>
              </a:endParaRPr>
            </a:p>
          </p:txBody>
        </p:sp>
        <p:sp>
          <p:nvSpPr>
            <p:cNvPr id="16" name="Text Box 20"/>
            <p:cNvSpPr txBox="1">
              <a:spLocks noChangeArrowheads="1"/>
            </p:cNvSpPr>
            <p:nvPr/>
          </p:nvSpPr>
          <p:spPr bwMode="auto">
            <a:xfrm>
              <a:off x="2057400" y="4102840"/>
              <a:ext cx="5384515" cy="1382581"/>
            </a:xfrm>
            <a:prstGeom prst="rect">
              <a:avLst/>
            </a:prstGeom>
            <a:noFill/>
            <a:ln w="6350">
              <a:noFill/>
              <a:miter lim="800000"/>
              <a:headEnd/>
              <a:tailEnd/>
            </a:ln>
            <a:effectLst>
              <a:softEdge rad="63500"/>
            </a:effectLst>
          </p:spPr>
          <p:txBody>
            <a:bodyPr wrap="square">
              <a:spAutoFit/>
            </a:bodyPr>
            <a:lstStyle/>
            <a:p>
              <a:pPr marL="231775" indent="-231775" algn="just">
                <a:spcAft>
                  <a:spcPts val="1200"/>
                </a:spcAft>
                <a:buFont typeface="Wingdings" pitchFamily="2" charset="2"/>
                <a:buChar char="ü"/>
                <a:defRPr/>
              </a:pPr>
              <a:r>
                <a:rPr lang="en-US" sz="1400" b="1" dirty="0">
                  <a:latin typeface="Arial" charset="0"/>
                </a:rPr>
                <a:t>Texas and </a:t>
              </a:r>
              <a:r>
                <a:rPr lang="en-US" sz="1400" b="1" dirty="0" smtClean="0">
                  <a:latin typeface="Arial" charset="0"/>
                </a:rPr>
                <a:t>seven </a:t>
              </a:r>
              <a:r>
                <a:rPr lang="en-US" sz="1400" b="1" dirty="0">
                  <a:latin typeface="Arial" charset="0"/>
                </a:rPr>
                <a:t>other states elect judges on the partisan </a:t>
              </a:r>
              <a:r>
                <a:rPr lang="en-US" sz="1400" b="1" dirty="0" smtClean="0">
                  <a:latin typeface="Arial" charset="0"/>
                </a:rPr>
                <a:t>ballot.</a:t>
              </a:r>
            </a:p>
            <a:p>
              <a:pPr marL="231775" indent="-231775" algn="just">
                <a:spcAft>
                  <a:spcPts val="1200"/>
                </a:spcAft>
                <a:buFont typeface="Wingdings" pitchFamily="2" charset="2"/>
                <a:buChar char="ü"/>
                <a:defRPr/>
              </a:pPr>
              <a:r>
                <a:rPr lang="en-US" sz="1400" b="1" dirty="0" smtClean="0">
                  <a:latin typeface="Arial" charset="0"/>
                </a:rPr>
                <a:t>Texas judges campaign for election just like members of the legislative and executive branches of government.</a:t>
              </a:r>
              <a:endParaRPr lang="en-US" sz="1400" b="1" dirty="0">
                <a:latin typeface="Arial" charset="0"/>
              </a:endParaRPr>
            </a:p>
          </p:txBody>
        </p:sp>
      </p:grpSp>
      <p:grpSp>
        <p:nvGrpSpPr>
          <p:cNvPr id="3"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12" name="Group 12"/>
          <p:cNvGrpSpPr/>
          <p:nvPr/>
        </p:nvGrpSpPr>
        <p:grpSpPr>
          <a:xfrm>
            <a:off x="6858000" y="2133600"/>
            <a:ext cx="2286000" cy="3733800"/>
            <a:chOff x="1857375" y="1828800"/>
            <a:chExt cx="5429250" cy="4724399"/>
          </a:xfrm>
        </p:grpSpPr>
        <p:grpSp>
          <p:nvGrpSpPr>
            <p:cNvPr id="17" name="Group 23"/>
            <p:cNvGrpSpPr/>
            <p:nvPr/>
          </p:nvGrpSpPr>
          <p:grpSpPr>
            <a:xfrm>
              <a:off x="1857375" y="1828800"/>
              <a:ext cx="5429250" cy="4724399"/>
              <a:chOff x="1857375" y="1828800"/>
              <a:chExt cx="5429250" cy="4724399"/>
            </a:xfrm>
          </p:grpSpPr>
          <p:sp>
            <p:nvSpPr>
              <p:cNvPr id="21" name="Rounded Rectangle 20"/>
              <p:cNvSpPr/>
              <p:nvPr/>
            </p:nvSpPr>
            <p:spPr bwMode="auto">
              <a:xfrm>
                <a:off x="1857375" y="1828800"/>
                <a:ext cx="5429250" cy="4724399"/>
              </a:xfrm>
              <a:prstGeom prst="roundRect">
                <a:avLst>
                  <a:gd name="adj" fmla="val 12635"/>
                </a:avLst>
              </a:prstGeom>
              <a:solidFill>
                <a:schemeClr val="bg2">
                  <a:lumMod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2"/>
              <p:cNvPicPr>
                <a:picLocks noChangeAspect="1" noChangeArrowheads="1"/>
              </p:cNvPicPr>
              <p:nvPr/>
            </p:nvPicPr>
            <p:blipFill>
              <a:blip r:embed="rId3" cstate="print"/>
              <a:srcRect/>
              <a:stretch>
                <a:fillRect/>
              </a:stretch>
            </p:blipFill>
            <p:spPr bwMode="auto">
              <a:xfrm>
                <a:off x="2057400" y="1981200"/>
                <a:ext cx="5029199" cy="4055804"/>
              </a:xfrm>
              <a:prstGeom prst="roundRect">
                <a:avLst>
                  <a:gd name="adj" fmla="val 13085"/>
                </a:avLst>
              </a:prstGeom>
              <a:noFill/>
              <a:ln w="9525">
                <a:noFill/>
                <a:miter lim="800000"/>
                <a:headEnd/>
                <a:tailEnd/>
              </a:ln>
              <a:effectLst>
                <a:softEdge rad="63500"/>
              </a:effectLst>
            </p:spPr>
          </p:pic>
        </p:grpSp>
        <p:sp>
          <p:nvSpPr>
            <p:cNvPr id="18" name="Rectangle 17"/>
            <p:cNvSpPr>
              <a:spLocks noChangeArrowheads="1"/>
            </p:cNvSpPr>
            <p:nvPr/>
          </p:nvSpPr>
          <p:spPr bwMode="auto">
            <a:xfrm rot="16200000">
              <a:off x="5566634" y="4644167"/>
              <a:ext cx="3102977" cy="215444"/>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800" b="1" dirty="0" smtClean="0">
                  <a:latin typeface="Arial" charset="0"/>
                  <a:ea typeface="Calibri" pitchFamily="34" charset="0"/>
                  <a:cs typeface="Arial" charset="0"/>
                </a:rPr>
                <a:t>Photo: Bob </a:t>
              </a:r>
              <a:r>
                <a:rPr lang="en-US" sz="800" b="1" dirty="0" err="1" smtClean="0">
                  <a:latin typeface="Arial" charset="0"/>
                  <a:ea typeface="Calibri" pitchFamily="34" charset="0"/>
                  <a:cs typeface="Arial" charset="0"/>
                </a:rPr>
                <a:t>Daemmrich</a:t>
              </a:r>
              <a:r>
                <a:rPr lang="en-US" sz="800" b="1" dirty="0" smtClean="0">
                  <a:latin typeface="Arial" charset="0"/>
                  <a:ea typeface="Calibri" pitchFamily="34" charset="0"/>
                  <a:cs typeface="Arial" charset="0"/>
                </a:rPr>
                <a:t>/The Image Works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Judicial Selection</a:t>
            </a:r>
          </a:p>
        </p:txBody>
      </p:sp>
      <p:sp>
        <p:nvSpPr>
          <p:cNvPr id="30725" name="Text Box 18"/>
          <p:cNvSpPr txBox="1">
            <a:spLocks noChangeArrowheads="1"/>
          </p:cNvSpPr>
          <p:nvPr/>
        </p:nvSpPr>
        <p:spPr bwMode="auto">
          <a:xfrm>
            <a:off x="914400" y="2057400"/>
            <a:ext cx="4322964"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Is Justice for Sale in Texas?</a:t>
            </a:r>
          </a:p>
        </p:txBody>
      </p:sp>
      <p:sp>
        <p:nvSpPr>
          <p:cNvPr id="30726"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Partisan Elections</a:t>
            </a:r>
            <a:r>
              <a:rPr lang="en-US" sz="1800" b="1" dirty="0">
                <a:solidFill>
                  <a:schemeClr val="bg1"/>
                </a:solidFill>
                <a:latin typeface="Arial" charset="0"/>
              </a:rPr>
              <a:t>  - Critics of the judicial selection system based upon partisan elections believe that money plays too prominent a role in the process.</a:t>
            </a:r>
          </a:p>
        </p:txBody>
      </p:sp>
      <p:sp>
        <p:nvSpPr>
          <p:cNvPr id="30728" name="Text Box 20"/>
          <p:cNvSpPr txBox="1">
            <a:spLocks noChangeArrowheads="1"/>
          </p:cNvSpPr>
          <p:nvPr/>
        </p:nvSpPr>
        <p:spPr bwMode="auto">
          <a:xfrm>
            <a:off x="1828800" y="3581400"/>
            <a:ext cx="6400800" cy="1549360"/>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Partisan </a:t>
            </a:r>
            <a:r>
              <a:rPr lang="en-US" sz="1600" b="1" u="sng" dirty="0" smtClean="0">
                <a:latin typeface="Arial" charset="0"/>
              </a:rPr>
              <a:t>Elections</a:t>
            </a:r>
          </a:p>
          <a:p>
            <a:pPr algn="just"/>
            <a:endParaRPr lang="en-US" sz="800" b="1" u="sng" dirty="0" smtClean="0">
              <a:latin typeface="Arial" charset="0"/>
            </a:endParaRPr>
          </a:p>
          <a:p>
            <a:pPr marL="231775" indent="-231775" algn="just">
              <a:spcAft>
                <a:spcPts val="600"/>
              </a:spcAft>
              <a:buFont typeface="Wingdings" pitchFamily="2" charset="2"/>
              <a:buChar char="ü"/>
              <a:defRPr/>
            </a:pPr>
            <a:r>
              <a:rPr lang="en-US" sz="1400" b="1" dirty="0" smtClean="0">
                <a:latin typeface="Arial" charset="0"/>
              </a:rPr>
              <a:t>Successful candidates for the Texas Supreme Court must raise and spend at least $800,000.</a:t>
            </a:r>
          </a:p>
          <a:p>
            <a:pPr marL="231775" indent="-231775" algn="just">
              <a:spcAft>
                <a:spcPts val="600"/>
              </a:spcAft>
              <a:buFont typeface="Wingdings" pitchFamily="2" charset="2"/>
              <a:buChar char="ü"/>
              <a:defRPr/>
            </a:pPr>
            <a:r>
              <a:rPr lang="en-US" sz="1400" b="1" dirty="0" smtClean="0">
                <a:latin typeface="Arial" charset="0"/>
              </a:rPr>
              <a:t>Candidates for district judgeships may raise and spend more than $30,000 on their campaigns.</a:t>
            </a:r>
            <a:endParaRPr lang="en-US" sz="1600" b="1" dirty="0">
              <a:latin typeface="Arial" charset="0"/>
            </a:endParaRPr>
          </a:p>
        </p:txBody>
      </p:sp>
      <p:grpSp>
        <p:nvGrpSpPr>
          <p:cNvPr id="2"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8"/>
          <p:cNvSpPr txBox="1">
            <a:spLocks noChangeArrowheads="1"/>
          </p:cNvSpPr>
          <p:nvPr/>
        </p:nvSpPr>
        <p:spPr bwMode="auto">
          <a:xfrm>
            <a:off x="914400" y="2057400"/>
            <a:ext cx="1942771"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Term Limits</a:t>
            </a:r>
          </a:p>
        </p:txBody>
      </p:sp>
      <p:sp>
        <p:nvSpPr>
          <p:cNvPr id="14341" name="Text Box 19"/>
          <p:cNvSpPr txBox="1">
            <a:spLocks noChangeArrowheads="1"/>
          </p:cNvSpPr>
          <p:nvPr/>
        </p:nvSpPr>
        <p:spPr bwMode="auto">
          <a:xfrm>
            <a:off x="914400" y="26670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Term Limits</a:t>
            </a:r>
            <a:r>
              <a:rPr lang="en-US" sz="1800" b="1">
                <a:solidFill>
                  <a:schemeClr val="bg1"/>
                </a:solidFill>
                <a:latin typeface="Arial" charset="0"/>
              </a:rPr>
              <a:t> - Term limitation is the movement to restrict the number of terms public officials may serve.</a:t>
            </a:r>
          </a:p>
        </p:txBody>
      </p:sp>
      <p:sp>
        <p:nvSpPr>
          <p:cNvPr id="14342" name="Text Box 14"/>
          <p:cNvSpPr txBox="1">
            <a:spLocks noChangeArrowheads="1"/>
          </p:cNvSpPr>
          <p:nvPr/>
        </p:nvSpPr>
        <p:spPr bwMode="auto">
          <a:xfrm>
            <a:off x="3398619" y="1243013"/>
            <a:ext cx="2346764"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Membership</a:t>
            </a:r>
          </a:p>
        </p:txBody>
      </p:sp>
      <p:sp>
        <p:nvSpPr>
          <p:cNvPr id="16" name="Text Box 20"/>
          <p:cNvSpPr txBox="1">
            <a:spLocks noChangeArrowheads="1"/>
          </p:cNvSpPr>
          <p:nvPr/>
        </p:nvSpPr>
        <p:spPr bwMode="auto">
          <a:xfrm>
            <a:off x="1828800" y="3378200"/>
            <a:ext cx="6400800" cy="646986"/>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No Texas Limits</a:t>
            </a:r>
            <a:r>
              <a:rPr lang="en-US" sz="1600" b="1" dirty="0">
                <a:latin typeface="Arial" charset="0"/>
              </a:rPr>
              <a:t> – Although fifteen states have enacted term limit laws, Texas has not adopted term limits for its legislators.</a:t>
            </a:r>
          </a:p>
        </p:txBody>
      </p:sp>
      <p:grpSp>
        <p:nvGrpSpPr>
          <p:cNvPr id="3" name="Group 13"/>
          <p:cNvGrpSpPr>
            <a:grpSpLocks/>
          </p:cNvGrpSpPr>
          <p:nvPr/>
        </p:nvGrpSpPr>
        <p:grpSpPr bwMode="auto">
          <a:xfrm>
            <a:off x="1371600" y="4155043"/>
            <a:ext cx="6400800" cy="1940957"/>
            <a:chOff x="1371600" y="3429003"/>
            <a:chExt cx="6400800" cy="1940644"/>
          </a:xfrm>
          <a:solidFill>
            <a:schemeClr val="bg2"/>
          </a:solidFill>
        </p:grpSpPr>
        <p:sp>
          <p:nvSpPr>
            <p:cNvPr id="17" name="TextBox 16"/>
            <p:cNvSpPr txBox="1"/>
            <p:nvPr/>
          </p:nvSpPr>
          <p:spPr bwMode="auto">
            <a:xfrm>
              <a:off x="1371600" y="3429003"/>
              <a:ext cx="6400800" cy="1940644"/>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i="1" dirty="0">
                  <a:solidFill>
                    <a:schemeClr val="bg1"/>
                  </a:solidFill>
                  <a:latin typeface="Arial" pitchFamily="34" charset="0"/>
                  <a:cs typeface="Arial" pitchFamily="34" charset="0"/>
                </a:rPr>
                <a:t>Comments:</a:t>
              </a: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r>
                <a:rPr lang="en-US" sz="1800" b="1" dirty="0">
                  <a:solidFill>
                    <a:schemeClr val="bg1"/>
                  </a:solidFill>
                  <a:latin typeface="Arial" pitchFamily="34" charset="0"/>
                  <a:cs typeface="Arial" pitchFamily="34" charset="0"/>
                </a:rPr>
                <a:t> </a:t>
              </a:r>
            </a:p>
          </p:txBody>
        </p:sp>
        <p:sp>
          <p:nvSpPr>
            <p:cNvPr id="14348" name="TextBox 12"/>
            <p:cNvSpPr txBox="1">
              <a:spLocks noChangeArrowheads="1"/>
            </p:cNvSpPr>
            <p:nvPr/>
          </p:nvSpPr>
          <p:spPr bwMode="auto">
            <a:xfrm>
              <a:off x="1600200" y="3746644"/>
              <a:ext cx="6019800" cy="1463995"/>
            </a:xfrm>
            <a:prstGeom prst="roundRect">
              <a:avLst/>
            </a:prstGeom>
            <a:noFill/>
            <a:ln w="9525">
              <a:noFill/>
              <a:miter lim="800000"/>
              <a:headEnd/>
              <a:tailEnd/>
            </a:ln>
          </p:spPr>
          <p:txBody>
            <a:bodyPr>
              <a:spAutoFit/>
            </a:bodyPr>
            <a:lstStyle/>
            <a:p>
              <a:pPr marL="231775" indent="-231775" algn="just">
                <a:buFont typeface="Arial" charset="0"/>
                <a:buChar char="•"/>
              </a:pPr>
              <a:r>
                <a:rPr lang="en-US" sz="1600" b="1" dirty="0">
                  <a:solidFill>
                    <a:schemeClr val="bg1"/>
                  </a:solidFill>
                  <a:latin typeface="Arial" charset="0"/>
                  <a:cs typeface="Arial" charset="0"/>
                </a:rPr>
                <a:t>Advocates of term limits believe that they will improve the capacity of the legislature to do its work.</a:t>
              </a:r>
            </a:p>
            <a:p>
              <a:pPr marL="231775" indent="-231775" algn="just">
                <a:buFont typeface="Arial" charset="0"/>
                <a:buChar char="•"/>
              </a:pPr>
              <a:endParaRPr lang="en-US" sz="1600" b="1" dirty="0">
                <a:solidFill>
                  <a:schemeClr val="bg1"/>
                </a:solidFill>
                <a:latin typeface="Arial" charset="0"/>
                <a:cs typeface="Arial" charset="0"/>
              </a:endParaRPr>
            </a:p>
            <a:p>
              <a:pPr marL="231775" indent="-231775" algn="just">
                <a:buFont typeface="Arial" charset="0"/>
                <a:buChar char="•"/>
              </a:pPr>
              <a:r>
                <a:rPr lang="en-US" sz="1600" b="1" dirty="0">
                  <a:solidFill>
                    <a:schemeClr val="bg1"/>
                  </a:solidFill>
                  <a:latin typeface="Arial" charset="0"/>
                  <a:cs typeface="Arial" charset="0"/>
                </a:rPr>
                <a:t>Opponents are convinced that term limits make legislatures less effective.</a:t>
              </a:r>
            </a:p>
          </p:txBody>
        </p:sp>
      </p:grpSp>
      <p:grpSp>
        <p:nvGrpSpPr>
          <p:cNvPr id="13" name="Group 8"/>
          <p:cNvGrpSpPr>
            <a:grpSpLocks/>
          </p:cNvGrpSpPr>
          <p:nvPr/>
        </p:nvGrpSpPr>
        <p:grpSpPr bwMode="auto">
          <a:xfrm>
            <a:off x="76200" y="76200"/>
            <a:ext cx="3276600" cy="623888"/>
            <a:chOff x="76200" y="76200"/>
            <a:chExt cx="3505200" cy="623888"/>
          </a:xfrm>
        </p:grpSpPr>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5"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Legislature</a:t>
              </a:r>
            </a:p>
          </p:txBody>
        </p:sp>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Judicial Selection</a:t>
            </a:r>
          </a:p>
        </p:txBody>
      </p:sp>
      <p:sp>
        <p:nvSpPr>
          <p:cNvPr id="33797" name="Text Box 18"/>
          <p:cNvSpPr txBox="1">
            <a:spLocks noChangeArrowheads="1"/>
          </p:cNvSpPr>
          <p:nvPr/>
        </p:nvSpPr>
        <p:spPr bwMode="auto">
          <a:xfrm>
            <a:off x="914400" y="2057400"/>
            <a:ext cx="6046848"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Partisan Politics vs. Judicial Impartiality</a:t>
            </a:r>
          </a:p>
        </p:txBody>
      </p:sp>
      <p:sp>
        <p:nvSpPr>
          <p:cNvPr id="33798" name="Text Box 19"/>
          <p:cNvSpPr txBox="1">
            <a:spLocks noChangeArrowheads="1"/>
          </p:cNvSpPr>
          <p:nvPr/>
        </p:nvSpPr>
        <p:spPr bwMode="auto">
          <a:xfrm>
            <a:off x="914400" y="25908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Partisan Politics</a:t>
            </a:r>
            <a:r>
              <a:rPr lang="en-US" sz="1800" b="1" dirty="0">
                <a:solidFill>
                  <a:schemeClr val="bg1"/>
                </a:solidFill>
                <a:latin typeface="Arial" charset="0"/>
              </a:rPr>
              <a:t> - </a:t>
            </a:r>
            <a:r>
              <a:rPr lang="en-US" sz="1800" b="1">
                <a:solidFill>
                  <a:schemeClr val="bg1"/>
                </a:solidFill>
                <a:latin typeface="Arial" charset="0"/>
              </a:rPr>
              <a:t>Is </a:t>
            </a:r>
            <a:r>
              <a:rPr lang="en-US" sz="1800" b="1" smtClean="0">
                <a:solidFill>
                  <a:schemeClr val="bg1"/>
                </a:solidFill>
                <a:latin typeface="Arial" charset="0"/>
              </a:rPr>
              <a:t>partisan </a:t>
            </a:r>
            <a:r>
              <a:rPr lang="en-US" sz="1800" b="1">
                <a:solidFill>
                  <a:schemeClr val="bg1"/>
                </a:solidFill>
                <a:latin typeface="Arial" charset="0"/>
              </a:rPr>
              <a:t>p</a:t>
            </a:r>
            <a:r>
              <a:rPr lang="en-US" sz="1800" b="1" smtClean="0">
                <a:solidFill>
                  <a:schemeClr val="bg1"/>
                </a:solidFill>
                <a:latin typeface="Arial" charset="0"/>
              </a:rPr>
              <a:t>olitics </a:t>
            </a:r>
            <a:r>
              <a:rPr lang="en-US" sz="1800" b="1" dirty="0">
                <a:solidFill>
                  <a:schemeClr val="bg1"/>
                </a:solidFill>
                <a:latin typeface="Arial" charset="0"/>
              </a:rPr>
              <a:t>i</a:t>
            </a:r>
            <a:r>
              <a:rPr lang="en-US" sz="1800" b="1" smtClean="0">
                <a:solidFill>
                  <a:schemeClr val="bg1"/>
                </a:solidFill>
                <a:latin typeface="Arial" charset="0"/>
              </a:rPr>
              <a:t>ncompatible </a:t>
            </a:r>
            <a:r>
              <a:rPr lang="en-US" sz="1800" b="1">
                <a:solidFill>
                  <a:schemeClr val="bg1"/>
                </a:solidFill>
                <a:latin typeface="Arial" charset="0"/>
              </a:rPr>
              <a:t>with </a:t>
            </a:r>
            <a:r>
              <a:rPr lang="en-US" sz="1800" b="1" smtClean="0">
                <a:solidFill>
                  <a:schemeClr val="bg1"/>
                </a:solidFill>
                <a:latin typeface="Arial" charset="0"/>
              </a:rPr>
              <a:t>judicial </a:t>
            </a:r>
            <a:r>
              <a:rPr lang="en-US" sz="1800" b="1" dirty="0">
                <a:solidFill>
                  <a:schemeClr val="bg1"/>
                </a:solidFill>
                <a:latin typeface="Arial" charset="0"/>
              </a:rPr>
              <a:t>i</a:t>
            </a:r>
            <a:r>
              <a:rPr lang="en-US" sz="1800" b="1" smtClean="0">
                <a:solidFill>
                  <a:schemeClr val="bg1"/>
                </a:solidFill>
                <a:latin typeface="Arial" charset="0"/>
              </a:rPr>
              <a:t>mpartiality</a:t>
            </a:r>
            <a:r>
              <a:rPr lang="en-US" sz="1800" b="1" dirty="0">
                <a:solidFill>
                  <a:schemeClr val="bg1"/>
                </a:solidFill>
                <a:latin typeface="Arial" charset="0"/>
              </a:rPr>
              <a:t>?</a:t>
            </a:r>
          </a:p>
        </p:txBody>
      </p:sp>
      <p:grpSp>
        <p:nvGrpSpPr>
          <p:cNvPr id="2" name="Group 16"/>
          <p:cNvGrpSpPr>
            <a:grpSpLocks/>
          </p:cNvGrpSpPr>
          <p:nvPr/>
        </p:nvGrpSpPr>
        <p:grpSpPr bwMode="auto">
          <a:xfrm>
            <a:off x="1828800" y="3324224"/>
            <a:ext cx="6400800" cy="1736646"/>
            <a:chOff x="1828800" y="3265488"/>
            <a:chExt cx="6400800" cy="1735943"/>
          </a:xfrm>
        </p:grpSpPr>
        <p:sp>
          <p:nvSpPr>
            <p:cNvPr id="33800" name="Text Box 20"/>
            <p:cNvSpPr txBox="1">
              <a:spLocks noChangeArrowheads="1"/>
            </p:cNvSpPr>
            <p:nvPr/>
          </p:nvSpPr>
          <p:spPr bwMode="auto">
            <a:xfrm>
              <a:off x="1828800" y="3265488"/>
              <a:ext cx="6400800" cy="1735943"/>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dirty="0">
                  <a:latin typeface="Arial" charset="0"/>
                </a:rPr>
                <a:t>Partisan Elections</a:t>
              </a:r>
              <a:r>
                <a:rPr lang="en-US" sz="1600" b="1" dirty="0">
                  <a:latin typeface="Arial" charset="0"/>
                </a:rPr>
                <a:t> - Can a Republican defendant receive a fair trial from a Democratic judge or vice versa</a:t>
              </a:r>
              <a:r>
                <a:rPr lang="en-US" sz="1600" b="1" dirty="0" smtClean="0">
                  <a:latin typeface="Arial" charset="0"/>
                </a:rPr>
                <a:t>?</a:t>
              </a:r>
            </a:p>
            <a:p>
              <a:pPr algn="just"/>
              <a:endParaRPr lang="en-US" sz="1600" b="1" u="sng" dirty="0">
                <a:latin typeface="Arial" charset="0"/>
              </a:endParaRPr>
            </a:p>
            <a:p>
              <a:pPr algn="just"/>
              <a:endParaRPr lang="en-US" sz="1600" b="1" u="sng" dirty="0">
                <a:latin typeface="Arial" charset="0"/>
              </a:endParaRPr>
            </a:p>
            <a:p>
              <a:pPr algn="just"/>
              <a:endParaRPr lang="en-US" sz="1600" b="1" dirty="0">
                <a:latin typeface="Arial" charset="0"/>
              </a:endParaRPr>
            </a:p>
            <a:p>
              <a:pPr algn="just"/>
              <a:endParaRPr lang="en-US" sz="1600" b="1" dirty="0">
                <a:latin typeface="Arial" charset="0"/>
              </a:endParaRPr>
            </a:p>
          </p:txBody>
        </p:sp>
        <p:sp>
          <p:nvSpPr>
            <p:cNvPr id="15" name="Text Box 20"/>
            <p:cNvSpPr txBox="1">
              <a:spLocks noChangeArrowheads="1"/>
            </p:cNvSpPr>
            <p:nvPr/>
          </p:nvSpPr>
          <p:spPr bwMode="auto">
            <a:xfrm>
              <a:off x="2209800" y="4002602"/>
              <a:ext cx="5867400" cy="738664"/>
            </a:xfrm>
            <a:prstGeom prst="rect">
              <a:avLst/>
            </a:prstGeom>
            <a:noFill/>
            <a:ln w="6350">
              <a:noFill/>
              <a:miter lim="800000"/>
              <a:headEnd/>
              <a:tailEnd/>
            </a:ln>
            <a:effectLst>
              <a:softEdge rad="63500"/>
            </a:effectLst>
          </p:spPr>
          <p:txBody>
            <a:bodyPr>
              <a:spAutoFit/>
            </a:bodyPr>
            <a:lstStyle/>
            <a:p>
              <a:pPr marL="231775" indent="-231775" algn="just">
                <a:spcAft>
                  <a:spcPts val="600"/>
                </a:spcAft>
                <a:buFont typeface="Wingdings" pitchFamily="2" charset="2"/>
                <a:buChar char="ü"/>
                <a:defRPr/>
              </a:pPr>
              <a:r>
                <a:rPr lang="en-US" sz="1400" b="1" dirty="0">
                  <a:latin typeface="Arial" charset="0"/>
                </a:rPr>
                <a:t>As long as Texas elects judges on a partisan ballot, at least some individuals will believe that party politics will determine the outcomes rather than the law and the constitution.</a:t>
              </a:r>
            </a:p>
          </p:txBody>
        </p:sp>
      </p:grpSp>
      <p:grpSp>
        <p:nvGrpSpPr>
          <p:cNvPr id="3"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6" name="Rectangle 15"/>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4"/>
          <p:cNvSpPr txBox="1">
            <a:spLocks noChangeArrowheads="1"/>
          </p:cNvSpPr>
          <p:nvPr/>
        </p:nvSpPr>
        <p:spPr bwMode="auto">
          <a:xfrm>
            <a:off x="2946049" y="1243013"/>
            <a:ext cx="3251903" cy="578882"/>
          </a:xfrm>
          <a:prstGeom prst="roundRect">
            <a:avLst/>
          </a:prstGeom>
          <a:solidFill>
            <a:schemeClr val="bg2"/>
          </a:solidFill>
          <a:ln w="12700">
            <a:noFill/>
            <a:miter lim="800000"/>
            <a:headEnd/>
            <a:tailEnd/>
          </a:ln>
          <a:effectLst>
            <a:softEdge rad="63500"/>
          </a:effectLst>
        </p:spPr>
        <p:txBody>
          <a:bodyPr wrap="none">
            <a:spAutoFit/>
          </a:bodyPr>
          <a:lstStyle/>
          <a:p>
            <a:pPr marL="231775" indent="-231775"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Judicial Selection</a:t>
            </a:r>
          </a:p>
        </p:txBody>
      </p:sp>
      <p:sp>
        <p:nvSpPr>
          <p:cNvPr id="36869" name="Text Box 18"/>
          <p:cNvSpPr txBox="1">
            <a:spLocks noChangeArrowheads="1"/>
          </p:cNvSpPr>
          <p:nvPr/>
        </p:nvSpPr>
        <p:spPr bwMode="auto">
          <a:xfrm>
            <a:off x="914400" y="2057400"/>
            <a:ext cx="5072722"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Judicial Retirement and Removal</a:t>
            </a:r>
          </a:p>
        </p:txBody>
      </p:sp>
      <p:sp>
        <p:nvSpPr>
          <p:cNvPr id="36870"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Judicial Departure</a:t>
            </a:r>
            <a:r>
              <a:rPr lang="en-US" sz="1800" b="1" dirty="0">
                <a:solidFill>
                  <a:schemeClr val="bg1"/>
                </a:solidFill>
                <a:latin typeface="Arial" charset="0"/>
              </a:rPr>
              <a:t> - Departure from the bench can be due to death, retirement, loss of reelection or removal by competent authority.</a:t>
            </a:r>
          </a:p>
        </p:txBody>
      </p:sp>
      <p:grpSp>
        <p:nvGrpSpPr>
          <p:cNvPr id="2" name="Group 16"/>
          <p:cNvGrpSpPr>
            <a:grpSpLocks/>
          </p:cNvGrpSpPr>
          <p:nvPr/>
        </p:nvGrpSpPr>
        <p:grpSpPr bwMode="auto">
          <a:xfrm>
            <a:off x="1828800" y="3581400"/>
            <a:ext cx="6400800" cy="2009061"/>
            <a:chOff x="1828800" y="3265488"/>
            <a:chExt cx="6400800" cy="2008820"/>
          </a:xfrm>
        </p:grpSpPr>
        <p:sp>
          <p:nvSpPr>
            <p:cNvPr id="36872" name="Text Box 20"/>
            <p:cNvSpPr txBox="1">
              <a:spLocks noChangeArrowheads="1"/>
            </p:cNvSpPr>
            <p:nvPr/>
          </p:nvSpPr>
          <p:spPr bwMode="auto">
            <a:xfrm>
              <a:off x="1828800" y="3265488"/>
              <a:ext cx="6400800" cy="2008820"/>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r>
                <a:rPr lang="en-US" sz="1600" b="1" u="sng">
                  <a:latin typeface="Arial" charset="0"/>
                </a:rPr>
                <a:t>Removal</a:t>
              </a:r>
            </a:p>
            <a:p>
              <a:pPr algn="just"/>
              <a:endParaRPr lang="en-US" sz="1600" b="1" u="sng">
                <a:latin typeface="Arial" charset="0"/>
              </a:endParaRPr>
            </a:p>
            <a:p>
              <a:pPr algn="just"/>
              <a:endParaRPr lang="en-US" sz="1600" b="1" u="sng">
                <a:latin typeface="Arial" charset="0"/>
              </a:endParaRPr>
            </a:p>
            <a:p>
              <a:pPr algn="just"/>
              <a:endParaRPr lang="en-US" sz="1600" b="1" u="sng">
                <a:latin typeface="Arial" charset="0"/>
              </a:endParaRPr>
            </a:p>
            <a:p>
              <a:pPr algn="just"/>
              <a:endParaRPr lang="en-US" sz="1600" b="1" u="sng">
                <a:latin typeface="Arial" charset="0"/>
              </a:endParaRPr>
            </a:p>
            <a:p>
              <a:pPr algn="just"/>
              <a:endParaRPr lang="en-US" sz="1600" b="1">
                <a:latin typeface="Arial" charset="0"/>
              </a:endParaRPr>
            </a:p>
            <a:p>
              <a:pPr algn="just"/>
              <a:endParaRPr lang="en-US" sz="1600" b="1">
                <a:latin typeface="Arial" charset="0"/>
              </a:endParaRPr>
            </a:p>
          </p:txBody>
        </p:sp>
        <p:sp>
          <p:nvSpPr>
            <p:cNvPr id="16" name="Text Box 20"/>
            <p:cNvSpPr txBox="1">
              <a:spLocks noChangeArrowheads="1"/>
            </p:cNvSpPr>
            <p:nvPr/>
          </p:nvSpPr>
          <p:spPr bwMode="auto">
            <a:xfrm>
              <a:off x="2209800" y="3770629"/>
              <a:ext cx="5867400" cy="1323439"/>
            </a:xfrm>
            <a:prstGeom prst="rect">
              <a:avLst/>
            </a:prstGeom>
            <a:noFill/>
            <a:ln w="6350">
              <a:noFill/>
              <a:miter lim="800000"/>
              <a:headEnd/>
              <a:tailEnd/>
            </a:ln>
            <a:effectLst>
              <a:softEdge rad="63500"/>
            </a:effectLst>
          </p:spPr>
          <p:txBody>
            <a:bodyPr>
              <a:spAutoFit/>
            </a:bodyPr>
            <a:lstStyle/>
            <a:p>
              <a:pPr marL="231775" indent="-231775" algn="just">
                <a:spcAft>
                  <a:spcPts val="600"/>
                </a:spcAft>
                <a:buFont typeface="Wingdings" pitchFamily="2" charset="2"/>
                <a:buChar char="ü"/>
                <a:defRPr/>
              </a:pPr>
              <a:r>
                <a:rPr lang="en-US" sz="1400" b="1" dirty="0">
                  <a:latin typeface="Arial" charset="0"/>
                </a:rPr>
                <a:t>Removal from office for incompetence or unethical conduct.</a:t>
              </a:r>
            </a:p>
            <a:p>
              <a:pPr marL="231775" indent="-231775" algn="just">
                <a:spcAft>
                  <a:spcPts val="600"/>
                </a:spcAft>
                <a:buFont typeface="Wingdings" pitchFamily="2" charset="2"/>
                <a:buChar char="ü"/>
                <a:defRPr/>
              </a:pPr>
              <a:r>
                <a:rPr lang="en-US" sz="1400" b="1" dirty="0">
                  <a:latin typeface="Arial" charset="0"/>
                </a:rPr>
                <a:t>Disciplinary actions against a judge may entail an admonition, warning, reprimand, and recommendation to remove from office.</a:t>
              </a:r>
            </a:p>
            <a:p>
              <a:pPr marL="231775" indent="-231775" algn="just">
                <a:spcAft>
                  <a:spcPts val="600"/>
                </a:spcAft>
                <a:buFont typeface="Wingdings" pitchFamily="2" charset="2"/>
                <a:buChar char="ü"/>
                <a:defRPr/>
              </a:pPr>
              <a:r>
                <a:rPr lang="en-US" sz="1400" b="1" dirty="0">
                  <a:latin typeface="Arial" charset="0"/>
                </a:rPr>
                <a:t>Impeachment by majority vote in the state House and removal by a two-thirds vote of the Senate.</a:t>
              </a:r>
            </a:p>
          </p:txBody>
        </p:sp>
      </p:grpSp>
      <p:grpSp>
        <p:nvGrpSpPr>
          <p:cNvPr id="3" name="Group 11"/>
          <p:cNvGrpSpPr/>
          <p:nvPr/>
        </p:nvGrpSpPr>
        <p:grpSpPr>
          <a:xfrm>
            <a:off x="76200" y="76200"/>
            <a:ext cx="2895600" cy="623888"/>
            <a:chOff x="76200" y="76200"/>
            <a:chExt cx="2895600" cy="623888"/>
          </a:xfrm>
        </p:grpSpPr>
        <p:sp>
          <p:nvSpPr>
            <p:cNvPr id="13" name="WordArt 18"/>
            <p:cNvSpPr>
              <a:spLocks noChangeArrowheads="1" noChangeShapeType="1" noTextEdit="1"/>
            </p:cNvSpPr>
            <p:nvPr/>
          </p:nvSpPr>
          <p:spPr bwMode="auto">
            <a:xfrm>
              <a:off x="1057940" y="228600"/>
              <a:ext cx="1913860" cy="3048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Judicial Branch</a:t>
              </a:r>
            </a:p>
          </p:txBody>
        </p:sp>
        <p:pic>
          <p:nvPicPr>
            <p:cNvPr id="14"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Voting in Texas</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a:xfrm>
            <a:off x="457200" y="1295400"/>
            <a:ext cx="3733800" cy="4419600"/>
          </a:xfrm>
        </p:spPr>
        <p:txBody>
          <a:bodyPr>
            <a:normAutofit fontScale="85000" lnSpcReduction="10000"/>
          </a:bodyPr>
          <a:lstStyle/>
          <a:p>
            <a:r>
              <a:rPr lang="en-US" dirty="0" smtClean="0"/>
              <a:t>Voters in Texas must meet certain qualifications:</a:t>
            </a:r>
          </a:p>
          <a:p>
            <a:r>
              <a:rPr lang="en-US" dirty="0" smtClean="0"/>
              <a:t>Citizen or resident of Texas</a:t>
            </a:r>
          </a:p>
          <a:p>
            <a:r>
              <a:rPr lang="en-US" dirty="0" smtClean="0">
                <a:solidFill>
                  <a:srgbClr val="FF0000"/>
                </a:solidFill>
              </a:rPr>
              <a:t>At least </a:t>
            </a:r>
            <a:r>
              <a:rPr lang="en-US" b="1" u="sng" dirty="0" smtClean="0">
                <a:solidFill>
                  <a:srgbClr val="FF0000"/>
                </a:solidFill>
              </a:rPr>
              <a:t>18</a:t>
            </a:r>
            <a:r>
              <a:rPr lang="en-US" dirty="0" smtClean="0">
                <a:solidFill>
                  <a:srgbClr val="FF0000"/>
                </a:solidFill>
              </a:rPr>
              <a:t> years old on the day of the election</a:t>
            </a:r>
          </a:p>
          <a:p>
            <a:r>
              <a:rPr lang="en-US" dirty="0" smtClean="0"/>
              <a:t>A resident of the voting precinct on election day.</a:t>
            </a:r>
          </a:p>
          <a:p>
            <a:r>
              <a:rPr lang="en-US" dirty="0" smtClean="0">
                <a:solidFill>
                  <a:srgbClr val="FF0000"/>
                </a:solidFill>
              </a:rPr>
              <a:t>Registered as a voter for at least 30 days before the election</a:t>
            </a:r>
          </a:p>
          <a:p>
            <a:r>
              <a:rPr lang="en-US" dirty="0" smtClean="0">
                <a:solidFill>
                  <a:srgbClr val="FF0000"/>
                </a:solidFill>
              </a:rPr>
              <a:t>A resident of the state and county 30 days before the election.</a:t>
            </a:r>
            <a:endParaRPr lang="en-US" dirty="0">
              <a:solidFill>
                <a:srgbClr val="FF0000"/>
              </a:solidFill>
            </a:endParaRPr>
          </a:p>
        </p:txBody>
      </p:sp>
      <p:sp>
        <p:nvSpPr>
          <p:cNvPr id="6" name="Content Placeholder 5"/>
          <p:cNvSpPr>
            <a:spLocks noGrp="1"/>
          </p:cNvSpPr>
          <p:nvPr>
            <p:ph sz="quarter" idx="4"/>
          </p:nvPr>
        </p:nvSpPr>
        <p:spPr/>
        <p:txBody>
          <a:bodyPr/>
          <a:lstStyle/>
          <a:p>
            <a:endParaRPr lang="en-US" dirty="0"/>
          </a:p>
        </p:txBody>
      </p:sp>
      <p:pic>
        <p:nvPicPr>
          <p:cNvPr id="107522" name="Picture 2" descr="http://thatotherpaper.com/files/vote_texas.jpg"/>
          <p:cNvPicPr>
            <a:picLocks noChangeAspect="1" noChangeArrowheads="1"/>
          </p:cNvPicPr>
          <p:nvPr/>
        </p:nvPicPr>
        <p:blipFill>
          <a:blip r:embed="rId2" cstate="print"/>
          <a:srcRect/>
          <a:stretch>
            <a:fillRect/>
          </a:stretch>
        </p:blipFill>
        <p:spPr bwMode="auto">
          <a:xfrm>
            <a:off x="4572000" y="533400"/>
            <a:ext cx="3206115" cy="32385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Financing and Budget</a:t>
            </a:r>
            <a:br>
              <a:rPr lang="en-US" dirty="0" smtClean="0"/>
            </a:br>
            <a:r>
              <a:rPr lang="en-US" dirty="0" smtClean="0"/>
              <a:t>Sources of state revenue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85000" lnSpcReduction="10000"/>
          </a:bodyPr>
          <a:lstStyle/>
          <a:p>
            <a:r>
              <a:rPr lang="en-US" u="sng" dirty="0" smtClean="0">
                <a:solidFill>
                  <a:srgbClr val="FF0000"/>
                </a:solidFill>
              </a:rPr>
              <a:t>Texas is one of only seven states that does not have an income tax</a:t>
            </a:r>
            <a:r>
              <a:rPr lang="en-US" dirty="0" smtClean="0"/>
              <a:t>.</a:t>
            </a:r>
          </a:p>
          <a:p>
            <a:r>
              <a:rPr lang="en-US" dirty="0" smtClean="0"/>
              <a:t>The state sales tax is one of the two main sources of government revenue.  Other taxes, on items such as gasoline, cars, trucks, and manufactured housing also raise money.  In addition corporations pay a franchise tax for the privilege of doing business in Texas.</a:t>
            </a:r>
            <a:endParaRPr lang="en-US" dirty="0"/>
          </a:p>
        </p:txBody>
      </p:sp>
      <p:sp>
        <p:nvSpPr>
          <p:cNvPr id="6" name="Content Placeholder 5"/>
          <p:cNvSpPr>
            <a:spLocks noGrp="1"/>
          </p:cNvSpPr>
          <p:nvPr>
            <p:ph sz="quarter" idx="4"/>
          </p:nvPr>
        </p:nvSpPr>
        <p:spPr>
          <a:xfrm>
            <a:off x="4343400" y="3124200"/>
            <a:ext cx="3520440" cy="4114800"/>
          </a:xfrm>
        </p:spPr>
        <p:txBody>
          <a:bodyPr/>
          <a:lstStyle/>
          <a:p>
            <a:r>
              <a:rPr lang="en-US" dirty="0" smtClean="0"/>
              <a:t>The most important nontax sources are grants from the federal government, fees, fines, permits, and money earned from public lands.</a:t>
            </a:r>
            <a:endParaRPr lang="en-US" dirty="0"/>
          </a:p>
        </p:txBody>
      </p:sp>
      <p:pic>
        <p:nvPicPr>
          <p:cNvPr id="108548" name="Picture 4" descr="http://upload.wikimedia.org/wikipedia/commons/d/db/Map_of_USA_highlighting_states_with_no_income_tax_on_wages.PNG"/>
          <p:cNvPicPr>
            <a:picLocks noChangeAspect="1" noChangeArrowheads="1"/>
          </p:cNvPicPr>
          <p:nvPr/>
        </p:nvPicPr>
        <p:blipFill>
          <a:blip r:embed="rId2" cstate="print"/>
          <a:srcRect/>
          <a:stretch>
            <a:fillRect/>
          </a:stretch>
        </p:blipFill>
        <p:spPr bwMode="auto">
          <a:xfrm>
            <a:off x="4038600" y="1524000"/>
            <a:ext cx="2098221" cy="13742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8"/>
          <p:cNvSpPr txBox="1">
            <a:spLocks noChangeArrowheads="1"/>
          </p:cNvSpPr>
          <p:nvPr/>
        </p:nvSpPr>
        <p:spPr bwMode="auto">
          <a:xfrm>
            <a:off x="914400" y="2057400"/>
            <a:ext cx="2585078"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Political Parties </a:t>
            </a:r>
          </a:p>
        </p:txBody>
      </p:sp>
      <p:sp>
        <p:nvSpPr>
          <p:cNvPr id="34821" name="Text Box 19"/>
          <p:cNvSpPr txBox="1">
            <a:spLocks noChangeArrowheads="1"/>
          </p:cNvSpPr>
          <p:nvPr/>
        </p:nvSpPr>
        <p:spPr bwMode="auto">
          <a:xfrm>
            <a:off x="914400" y="26670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smtClean="0">
                <a:solidFill>
                  <a:schemeClr val="bg1"/>
                </a:solidFill>
                <a:latin typeface="Arial" charset="0"/>
              </a:rPr>
              <a:t>Political Parties</a:t>
            </a:r>
            <a:r>
              <a:rPr lang="en-US" sz="1800" b="1" dirty="0" smtClean="0">
                <a:solidFill>
                  <a:schemeClr val="bg1"/>
                </a:solidFill>
                <a:latin typeface="Arial" charset="0"/>
              </a:rPr>
              <a:t> </a:t>
            </a:r>
            <a:r>
              <a:rPr lang="en-US" sz="1800" b="1" dirty="0">
                <a:solidFill>
                  <a:schemeClr val="bg1"/>
                </a:solidFill>
                <a:latin typeface="Arial" charset="0"/>
              </a:rPr>
              <a:t>– For most of the state’s history, political parties played a relatively small role in legislative policymaking, because nearly every legislator was a Democrat.</a:t>
            </a:r>
          </a:p>
        </p:txBody>
      </p:sp>
      <p:sp>
        <p:nvSpPr>
          <p:cNvPr id="34822" name="Text Box 14"/>
          <p:cNvSpPr txBox="1">
            <a:spLocks noChangeArrowheads="1"/>
          </p:cNvSpPr>
          <p:nvPr/>
        </p:nvSpPr>
        <p:spPr bwMode="auto">
          <a:xfrm>
            <a:off x="2320497" y="1243013"/>
            <a:ext cx="4503008"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Legislative Policymaking</a:t>
            </a:r>
          </a:p>
        </p:txBody>
      </p:sp>
      <p:sp>
        <p:nvSpPr>
          <p:cNvPr id="13" name="Text Box 20"/>
          <p:cNvSpPr txBox="1">
            <a:spLocks noChangeArrowheads="1"/>
          </p:cNvSpPr>
          <p:nvPr/>
        </p:nvSpPr>
        <p:spPr bwMode="auto">
          <a:xfrm>
            <a:off x="1828800" y="3652599"/>
            <a:ext cx="6400800" cy="919401"/>
          </a:xfrm>
          <a:prstGeom prst="roundRect">
            <a:avLst/>
          </a:prstGeom>
          <a:solidFill>
            <a:schemeClr val="bg2"/>
          </a:solidFill>
          <a:ln w="6350">
            <a:noFill/>
            <a:miter lim="800000"/>
            <a:headEnd/>
            <a:tailEnd/>
          </a:ln>
          <a:effectLst>
            <a:softEdge rad="63500"/>
          </a:effectLst>
        </p:spPr>
        <p:txBody>
          <a:bodyPr>
            <a:spAutoFit/>
          </a:bodyPr>
          <a:lstStyle/>
          <a:p>
            <a:pPr algn="just">
              <a:spcAft>
                <a:spcPts val="1200"/>
              </a:spcAft>
            </a:pPr>
            <a:r>
              <a:rPr lang="en-US" sz="1600" b="1" u="sng" dirty="0" smtClean="0">
                <a:latin typeface="Arial" charset="0"/>
              </a:rPr>
              <a:t>Partisan Legislature</a:t>
            </a:r>
            <a:r>
              <a:rPr lang="en-US" sz="1600" b="1" dirty="0" smtClean="0">
                <a:latin typeface="Arial" charset="0"/>
              </a:rPr>
              <a:t> </a:t>
            </a:r>
            <a:r>
              <a:rPr lang="en-US" sz="1600" b="1" dirty="0">
                <a:latin typeface="Arial" charset="0"/>
              </a:rPr>
              <a:t>– </a:t>
            </a:r>
            <a:r>
              <a:rPr lang="en-US" sz="1600" b="1" dirty="0" smtClean="0">
                <a:latin typeface="Arial" charset="0"/>
              </a:rPr>
              <a:t>The 78th legislature, which met in 2003, marked the beginning of a turn toward a more partisan legislature, especially in the Texas House.</a:t>
            </a:r>
            <a:endParaRPr lang="en-US" sz="1600" b="1" dirty="0">
              <a:latin typeface="Arial" charset="0"/>
            </a:endParaRPr>
          </a:p>
        </p:txBody>
      </p:sp>
      <p:sp>
        <p:nvSpPr>
          <p:cNvPr id="14" name="Text Box 20"/>
          <p:cNvSpPr txBox="1">
            <a:spLocks noChangeArrowheads="1"/>
          </p:cNvSpPr>
          <p:nvPr/>
        </p:nvSpPr>
        <p:spPr bwMode="auto">
          <a:xfrm>
            <a:off x="1828800" y="4523184"/>
            <a:ext cx="6400800" cy="1191816"/>
          </a:xfrm>
          <a:prstGeom prst="roundRect">
            <a:avLst/>
          </a:prstGeom>
          <a:solidFill>
            <a:schemeClr val="bg2"/>
          </a:solidFill>
          <a:ln w="6350">
            <a:noFill/>
            <a:miter lim="800000"/>
            <a:headEnd/>
            <a:tailEnd/>
          </a:ln>
          <a:effectLst>
            <a:softEdge rad="63500"/>
          </a:effectLst>
        </p:spPr>
        <p:txBody>
          <a:bodyPr>
            <a:spAutoFit/>
          </a:bodyPr>
          <a:lstStyle/>
          <a:p>
            <a:pPr algn="just">
              <a:spcAft>
                <a:spcPts val="1200"/>
              </a:spcAft>
            </a:pPr>
            <a:r>
              <a:rPr lang="en-US" sz="1600" b="1" u="sng" dirty="0" smtClean="0">
                <a:latin typeface="Arial" charset="0"/>
              </a:rPr>
              <a:t>Partisan Drama</a:t>
            </a:r>
            <a:r>
              <a:rPr lang="en-US" sz="1600" b="1" dirty="0" smtClean="0">
                <a:latin typeface="Arial" charset="0"/>
              </a:rPr>
              <a:t> </a:t>
            </a:r>
            <a:r>
              <a:rPr lang="en-US" sz="1600" b="1" dirty="0">
                <a:latin typeface="Arial" charset="0"/>
              </a:rPr>
              <a:t>– </a:t>
            </a:r>
            <a:r>
              <a:rPr lang="en-US" sz="1600" b="1" dirty="0" smtClean="0">
                <a:latin typeface="Arial" charset="0"/>
              </a:rPr>
              <a:t>Perhaps the biggest legislative drama of the 2009 regular session was the highly partisan battle over voter ID that pitted almost every Democratic legislator against almost every Republican lawmaker.</a:t>
            </a:r>
            <a:endParaRPr lang="en-US" sz="1600" b="1" dirty="0">
              <a:latin typeface="Arial" charset="0"/>
            </a:endParaRPr>
          </a:p>
        </p:txBody>
      </p:sp>
      <p:grpSp>
        <p:nvGrpSpPr>
          <p:cNvPr id="12" name="Group 8"/>
          <p:cNvGrpSpPr>
            <a:grpSpLocks/>
          </p:cNvGrpSpPr>
          <p:nvPr/>
        </p:nvGrpSpPr>
        <p:grpSpPr bwMode="auto">
          <a:xfrm>
            <a:off x="76200" y="76200"/>
            <a:ext cx="3276600" cy="623888"/>
            <a:chOff x="76200" y="76200"/>
            <a:chExt cx="3505200" cy="623888"/>
          </a:xfrm>
        </p:grpSpPr>
        <p:pic>
          <p:nvPicPr>
            <p:cNvPr id="16"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7"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Legislature</a:t>
              </a:r>
            </a:p>
          </p:txBody>
        </p:sp>
      </p:grpSp>
      <p:sp>
        <p:nvSpPr>
          <p:cNvPr id="18" name="Rectangle 17"/>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19" name="Group 12"/>
          <p:cNvGrpSpPr>
            <a:grpSpLocks/>
          </p:cNvGrpSpPr>
          <p:nvPr/>
        </p:nvGrpSpPr>
        <p:grpSpPr bwMode="auto">
          <a:xfrm>
            <a:off x="1371600" y="4920377"/>
            <a:ext cx="6400800" cy="1328023"/>
            <a:chOff x="1371600" y="3429004"/>
            <a:chExt cx="6400800" cy="1327902"/>
          </a:xfrm>
        </p:grpSpPr>
        <p:sp>
          <p:nvSpPr>
            <p:cNvPr id="20" name="TextBox 19"/>
            <p:cNvSpPr txBox="1"/>
            <p:nvPr/>
          </p:nvSpPr>
          <p:spPr bwMode="auto">
            <a:xfrm>
              <a:off x="1371600" y="3429004"/>
              <a:ext cx="6400800" cy="1327902"/>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i="1" dirty="0">
                  <a:solidFill>
                    <a:schemeClr val="bg1"/>
                  </a:solidFill>
                  <a:latin typeface="Arial" pitchFamily="34" charset="0"/>
                  <a:cs typeface="Arial" pitchFamily="34" charset="0"/>
                </a:rPr>
                <a:t>Comments:</a:t>
              </a: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r>
                <a:rPr lang="en-US" sz="1800" b="1" dirty="0">
                  <a:solidFill>
                    <a:schemeClr val="bg1"/>
                  </a:solidFill>
                  <a:latin typeface="Arial" pitchFamily="34" charset="0"/>
                  <a:cs typeface="Arial" pitchFamily="34" charset="0"/>
                </a:rPr>
                <a:t> </a:t>
              </a:r>
            </a:p>
          </p:txBody>
        </p:sp>
        <p:sp>
          <p:nvSpPr>
            <p:cNvPr id="21" name="TextBox 12"/>
            <p:cNvSpPr txBox="1">
              <a:spLocks noChangeArrowheads="1"/>
            </p:cNvSpPr>
            <p:nvPr/>
          </p:nvSpPr>
          <p:spPr bwMode="auto">
            <a:xfrm>
              <a:off x="1600200" y="3809968"/>
              <a:ext cx="6019800" cy="830921"/>
            </a:xfrm>
            <a:prstGeom prst="rect">
              <a:avLst/>
            </a:prstGeom>
            <a:noFill/>
            <a:ln w="9525">
              <a:noFill/>
              <a:miter lim="800000"/>
              <a:headEnd/>
              <a:tailEnd/>
            </a:ln>
          </p:spPr>
          <p:txBody>
            <a:bodyPr>
              <a:spAutoFit/>
            </a:bodyPr>
            <a:lstStyle/>
            <a:p>
              <a:pPr marL="231775" indent="-231775" algn="just">
                <a:buFont typeface="Arial" charset="0"/>
                <a:buChar char="•"/>
              </a:pPr>
              <a:r>
                <a:rPr lang="en-US" sz="1600" b="1" dirty="0" smtClean="0">
                  <a:solidFill>
                    <a:schemeClr val="bg1"/>
                  </a:solidFill>
                  <a:latin typeface="Arial" charset="0"/>
                  <a:cs typeface="Arial" charset="0"/>
                </a:rPr>
                <a:t>Democratic and Republican legislators disagree on policy issues because they represent different constituencies with different interests.</a:t>
              </a:r>
              <a:endParaRPr lang="en-US" sz="1600" b="1" dirty="0">
                <a:solidFill>
                  <a:schemeClr val="bg1"/>
                </a:solidFill>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18"/>
          <p:cNvSpPr txBox="1">
            <a:spLocks noChangeArrowheads="1"/>
          </p:cNvSpPr>
          <p:nvPr/>
        </p:nvSpPr>
        <p:spPr bwMode="auto">
          <a:xfrm>
            <a:off x="914400" y="2057400"/>
            <a:ext cx="2822998"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Political Ideology </a:t>
            </a:r>
          </a:p>
        </p:txBody>
      </p:sp>
      <p:sp>
        <p:nvSpPr>
          <p:cNvPr id="35845" name="Text Box 19"/>
          <p:cNvSpPr txBox="1">
            <a:spLocks noChangeArrowheads="1"/>
          </p:cNvSpPr>
          <p:nvPr/>
        </p:nvSpPr>
        <p:spPr bwMode="auto">
          <a:xfrm>
            <a:off x="914400" y="2667000"/>
            <a:ext cx="7315200" cy="715089"/>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Political Ideology</a:t>
            </a:r>
            <a:r>
              <a:rPr lang="en-US" sz="1800" b="1" dirty="0">
                <a:solidFill>
                  <a:schemeClr val="bg1"/>
                </a:solidFill>
                <a:latin typeface="Arial" charset="0"/>
              </a:rPr>
              <a:t> – Political ideology influences the legislative process in several ways.</a:t>
            </a:r>
          </a:p>
        </p:txBody>
      </p:sp>
      <p:sp>
        <p:nvSpPr>
          <p:cNvPr id="35846" name="Text Box 14"/>
          <p:cNvSpPr txBox="1">
            <a:spLocks noChangeArrowheads="1"/>
          </p:cNvSpPr>
          <p:nvPr/>
        </p:nvSpPr>
        <p:spPr bwMode="auto">
          <a:xfrm>
            <a:off x="2320497" y="1243013"/>
            <a:ext cx="4503008"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Legislative Policymaking</a:t>
            </a:r>
          </a:p>
        </p:txBody>
      </p:sp>
      <p:sp>
        <p:nvSpPr>
          <p:cNvPr id="13" name="Text Box 20"/>
          <p:cNvSpPr txBox="1">
            <a:spLocks noChangeArrowheads="1"/>
          </p:cNvSpPr>
          <p:nvPr/>
        </p:nvSpPr>
        <p:spPr bwMode="auto">
          <a:xfrm>
            <a:off x="1828800" y="3352800"/>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a:latin typeface="Arial" charset="0"/>
              </a:rPr>
              <a:t>Liberalism</a:t>
            </a:r>
            <a:r>
              <a:rPr lang="en-US" sz="1600" b="1">
                <a:latin typeface="Arial" charset="0"/>
              </a:rPr>
              <a:t> – Liberalism is the political view that seeks to change the political, economic, or social institutions of society to foster the development and well-being of the individual.</a:t>
            </a:r>
          </a:p>
        </p:txBody>
      </p:sp>
      <p:sp>
        <p:nvSpPr>
          <p:cNvPr id="14" name="Text Box 20"/>
          <p:cNvSpPr txBox="1">
            <a:spLocks noChangeArrowheads="1"/>
          </p:cNvSpPr>
          <p:nvPr/>
        </p:nvSpPr>
        <p:spPr bwMode="auto">
          <a:xfrm>
            <a:off x="1828800" y="4267200"/>
            <a:ext cx="6400800" cy="919401"/>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dirty="0">
                <a:latin typeface="Arial" charset="0"/>
              </a:rPr>
              <a:t>Conservatism</a:t>
            </a:r>
            <a:r>
              <a:rPr lang="en-US" sz="1600" b="1" dirty="0">
                <a:latin typeface="Arial" charset="0"/>
              </a:rPr>
              <a:t> – Conservatism is the political view that seeks to preserve the political, economic, and social institutions of society against abrupt change.</a:t>
            </a:r>
          </a:p>
        </p:txBody>
      </p:sp>
      <p:grpSp>
        <p:nvGrpSpPr>
          <p:cNvPr id="3" name="Group 12"/>
          <p:cNvGrpSpPr>
            <a:grpSpLocks/>
          </p:cNvGrpSpPr>
          <p:nvPr/>
        </p:nvGrpSpPr>
        <p:grpSpPr bwMode="auto">
          <a:xfrm>
            <a:off x="1371600" y="3657600"/>
            <a:ext cx="6400800" cy="2553891"/>
            <a:chOff x="1371600" y="3429005"/>
            <a:chExt cx="6400800" cy="2553388"/>
          </a:xfrm>
        </p:grpSpPr>
        <p:sp>
          <p:nvSpPr>
            <p:cNvPr id="17" name="TextBox 16"/>
            <p:cNvSpPr txBox="1"/>
            <p:nvPr/>
          </p:nvSpPr>
          <p:spPr bwMode="auto">
            <a:xfrm>
              <a:off x="1371600" y="3429005"/>
              <a:ext cx="6400800" cy="2553388"/>
            </a:xfrm>
            <a:prstGeom prst="roundRect">
              <a:avLst/>
            </a:prstGeom>
            <a:solidFill>
              <a:schemeClr val="accent2">
                <a:lumMod val="75000"/>
              </a:schemeClr>
            </a:solidFill>
            <a:ln>
              <a:noFill/>
            </a:ln>
            <a:effectLst>
              <a:glow rad="228600">
                <a:srgbClr val="FFC000">
                  <a:alpha val="40000"/>
                </a:srgbClr>
              </a:glow>
              <a:softEdge rad="63500"/>
            </a:effectLst>
          </p:spPr>
          <p:txBody>
            <a:bodyPr>
              <a:spAutoFit/>
            </a:bodyPr>
            <a:lstStyle/>
            <a:p>
              <a:pPr algn="just">
                <a:defRPr/>
              </a:pPr>
              <a:r>
                <a:rPr lang="en-US" sz="1800" b="1" i="1" dirty="0">
                  <a:solidFill>
                    <a:schemeClr val="bg1"/>
                  </a:solidFill>
                  <a:latin typeface="Arial" pitchFamily="34" charset="0"/>
                  <a:cs typeface="Arial" pitchFamily="34" charset="0"/>
                </a:rPr>
                <a:t>Comments</a:t>
              </a:r>
              <a:r>
                <a:rPr lang="en-US" sz="1800" b="1" i="1" dirty="0" smtClean="0">
                  <a:solidFill>
                    <a:schemeClr val="bg1"/>
                  </a:solidFill>
                  <a:latin typeface="Arial" pitchFamily="34" charset="0"/>
                  <a:cs typeface="Arial" pitchFamily="34" charset="0"/>
                </a:rPr>
                <a:t>:</a:t>
              </a:r>
              <a:endParaRPr lang="en-US" sz="1800" b="1" i="1" dirty="0">
                <a:solidFill>
                  <a:schemeClr val="bg1"/>
                </a:solidFill>
                <a:latin typeface="Arial" pitchFamily="34" charset="0"/>
                <a:cs typeface="Arial" pitchFamily="34" charset="0"/>
              </a:endParaRPr>
            </a:p>
            <a:p>
              <a:pPr algn="just">
                <a:defRPr/>
              </a:pPr>
              <a:endParaRPr lang="en-US" sz="1800" b="1" i="1" dirty="0">
                <a:solidFill>
                  <a:schemeClr val="bg1"/>
                </a:solidFill>
                <a:latin typeface="Arial" pitchFamily="34" charset="0"/>
                <a:cs typeface="Arial" pitchFamily="34" charset="0"/>
              </a:endParaRPr>
            </a:p>
            <a:p>
              <a:pPr algn="just">
                <a:defRPr/>
              </a:pPr>
              <a:endParaRPr lang="en-US" sz="1800" b="1" i="1" dirty="0">
                <a:solidFill>
                  <a:schemeClr val="bg1"/>
                </a:solidFill>
                <a:latin typeface="Arial" pitchFamily="34" charset="0"/>
                <a:cs typeface="Arial" pitchFamily="34" charset="0"/>
              </a:endParaRPr>
            </a:p>
            <a:p>
              <a:pPr algn="just">
                <a:defRPr/>
              </a:pPr>
              <a:endParaRPr lang="en-US" sz="1800" b="1" i="1" dirty="0">
                <a:solidFill>
                  <a:schemeClr val="bg1"/>
                </a:solidFill>
                <a:latin typeface="Arial" pitchFamily="34" charset="0"/>
                <a:cs typeface="Arial" pitchFamily="34" charset="0"/>
              </a:endParaRPr>
            </a:p>
            <a:p>
              <a:pPr algn="just">
                <a:defRPr/>
              </a:pPr>
              <a:endParaRPr lang="en-US" sz="1800" b="1" i="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endParaRPr lang="en-US" sz="1800" b="1" dirty="0">
                <a:solidFill>
                  <a:schemeClr val="bg1"/>
                </a:solidFill>
                <a:latin typeface="Arial" pitchFamily="34" charset="0"/>
                <a:cs typeface="Arial" pitchFamily="34" charset="0"/>
              </a:endParaRPr>
            </a:p>
            <a:p>
              <a:pPr algn="just">
                <a:defRPr/>
              </a:pPr>
              <a:r>
                <a:rPr lang="en-US" sz="1800" b="1" dirty="0">
                  <a:solidFill>
                    <a:schemeClr val="bg1"/>
                  </a:solidFill>
                  <a:latin typeface="Arial" pitchFamily="34" charset="0"/>
                  <a:cs typeface="Arial" pitchFamily="34" charset="0"/>
                </a:rPr>
                <a:t> </a:t>
              </a:r>
            </a:p>
          </p:txBody>
        </p:sp>
        <p:sp>
          <p:nvSpPr>
            <p:cNvPr id="35853" name="TextBox 12"/>
            <p:cNvSpPr txBox="1">
              <a:spLocks noChangeArrowheads="1"/>
            </p:cNvSpPr>
            <p:nvPr/>
          </p:nvSpPr>
          <p:spPr bwMode="auto">
            <a:xfrm>
              <a:off x="1600200" y="3886115"/>
              <a:ext cx="6019800" cy="1907839"/>
            </a:xfrm>
            <a:prstGeom prst="rect">
              <a:avLst/>
            </a:prstGeom>
            <a:noFill/>
            <a:ln w="9525">
              <a:noFill/>
              <a:miter lim="800000"/>
              <a:headEnd/>
              <a:tailEnd/>
            </a:ln>
          </p:spPr>
          <p:txBody>
            <a:bodyPr>
              <a:spAutoFit/>
            </a:bodyPr>
            <a:lstStyle/>
            <a:p>
              <a:pPr marL="231775" indent="-231775" algn="just">
                <a:spcAft>
                  <a:spcPts val="1200"/>
                </a:spcAft>
                <a:buFont typeface="Arial" charset="0"/>
                <a:buChar char="•"/>
              </a:pPr>
              <a:r>
                <a:rPr lang="en-US" sz="1400" b="1" dirty="0">
                  <a:solidFill>
                    <a:schemeClr val="bg1"/>
                  </a:solidFill>
                  <a:latin typeface="Arial" charset="0"/>
                  <a:cs typeface="Arial" charset="0"/>
                </a:rPr>
                <a:t>Liberals usually favor government regulation and high levels of spending for social </a:t>
              </a:r>
              <a:r>
                <a:rPr lang="en-US" sz="1400" b="1" dirty="0" smtClean="0">
                  <a:solidFill>
                    <a:schemeClr val="bg1"/>
                  </a:solidFill>
                  <a:latin typeface="Arial" charset="0"/>
                  <a:cs typeface="Arial" charset="0"/>
                </a:rPr>
                <a:t>programs.</a:t>
              </a:r>
            </a:p>
            <a:p>
              <a:pPr marL="231775" indent="-231775" algn="just">
                <a:spcAft>
                  <a:spcPts val="1200"/>
                </a:spcAft>
                <a:buFont typeface="Arial" charset="0"/>
                <a:buChar char="•"/>
              </a:pPr>
              <a:r>
                <a:rPr lang="en-US" sz="1400" b="1" dirty="0" smtClean="0">
                  <a:solidFill>
                    <a:schemeClr val="bg1"/>
                  </a:solidFill>
                  <a:latin typeface="Arial" charset="0"/>
                  <a:cs typeface="Arial" charset="0"/>
                </a:rPr>
                <a:t>Conservatives generally oppose most government economic regulation and heavy government spending while favoring low taxes and traditional values.</a:t>
              </a:r>
              <a:endParaRPr lang="en-US" sz="1400" b="1" dirty="0">
                <a:solidFill>
                  <a:schemeClr val="bg1"/>
                </a:solidFill>
                <a:latin typeface="Arial" charset="0"/>
                <a:cs typeface="Arial" charset="0"/>
              </a:endParaRPr>
            </a:p>
            <a:p>
              <a:pPr marL="231775" indent="-231775" algn="just">
                <a:spcAft>
                  <a:spcPts val="1200"/>
                </a:spcAft>
                <a:buFont typeface="Arial" charset="0"/>
                <a:buChar char="•"/>
              </a:pPr>
              <a:r>
                <a:rPr lang="en-US" sz="1400" b="1" dirty="0" smtClean="0">
                  <a:solidFill>
                    <a:schemeClr val="bg1"/>
                  </a:solidFill>
                  <a:latin typeface="Arial" charset="0"/>
                  <a:cs typeface="Arial" charset="0"/>
                </a:rPr>
                <a:t>Historically, conservatives </a:t>
              </a:r>
              <a:r>
                <a:rPr lang="en-US" sz="1400" b="1" dirty="0">
                  <a:solidFill>
                    <a:schemeClr val="bg1"/>
                  </a:solidFill>
                  <a:latin typeface="Arial" charset="0"/>
                  <a:cs typeface="Arial" charset="0"/>
                </a:rPr>
                <a:t>have dominated the Texas legislature and legislative policies have reflected their political values.</a:t>
              </a:r>
            </a:p>
          </p:txBody>
        </p:sp>
      </p:grpSp>
      <p:grpSp>
        <p:nvGrpSpPr>
          <p:cNvPr id="15" name="Group 8"/>
          <p:cNvGrpSpPr>
            <a:grpSpLocks/>
          </p:cNvGrpSpPr>
          <p:nvPr/>
        </p:nvGrpSpPr>
        <p:grpSpPr bwMode="auto">
          <a:xfrm>
            <a:off x="76200" y="76200"/>
            <a:ext cx="3276600" cy="623888"/>
            <a:chOff x="76200" y="76200"/>
            <a:chExt cx="3505200" cy="623888"/>
          </a:xfrm>
        </p:grpSpPr>
        <p:pic>
          <p:nvPicPr>
            <p:cNvPr id="16"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8" name="WordArt 18"/>
            <p:cNvSpPr>
              <a:spLocks noChangeArrowheads="1" noChangeShapeType="1" noTextEdit="1"/>
            </p:cNvSpPr>
            <p:nvPr/>
          </p:nvSpPr>
          <p:spPr bwMode="auto">
            <a:xfrm>
              <a:off x="1066800" y="152400"/>
              <a:ext cx="2514600" cy="4572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Texas Legislature</a:t>
              </a:r>
            </a:p>
          </p:txBody>
        </p:sp>
      </p:grpSp>
      <p:sp>
        <p:nvSpPr>
          <p:cNvPr id="19" name="Rectangle 18"/>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4"/>
          <p:cNvSpPr txBox="1">
            <a:spLocks noChangeArrowheads="1"/>
          </p:cNvSpPr>
          <p:nvPr/>
        </p:nvSpPr>
        <p:spPr bwMode="auto">
          <a:xfrm>
            <a:off x="3180376" y="1243013"/>
            <a:ext cx="3234099"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Executive Branch</a:t>
            </a:r>
          </a:p>
        </p:txBody>
      </p:sp>
      <p:sp>
        <p:nvSpPr>
          <p:cNvPr id="3076" name="Text Box 18"/>
          <p:cNvSpPr txBox="1">
            <a:spLocks noChangeArrowheads="1"/>
          </p:cNvSpPr>
          <p:nvPr/>
        </p:nvSpPr>
        <p:spPr bwMode="auto">
          <a:xfrm>
            <a:off x="914400" y="2057400"/>
            <a:ext cx="2447680"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Chapter Topics</a:t>
            </a:r>
          </a:p>
        </p:txBody>
      </p:sp>
      <p:sp>
        <p:nvSpPr>
          <p:cNvPr id="3077"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marL="231775" indent="-231775" algn="just">
              <a:buFontTx/>
              <a:buChar char="•"/>
            </a:pPr>
            <a:r>
              <a:rPr lang="en-US" sz="1800" b="1" dirty="0" smtClean="0">
                <a:solidFill>
                  <a:schemeClr val="bg1"/>
                </a:solidFill>
                <a:latin typeface="Arial" charset="0"/>
              </a:rPr>
              <a:t>The Governor</a:t>
            </a:r>
          </a:p>
          <a:p>
            <a:pPr marL="231775" indent="-231775" algn="just">
              <a:buFontTx/>
              <a:buChar char="•"/>
            </a:pPr>
            <a:r>
              <a:rPr lang="en-US" sz="1800" b="1" dirty="0" smtClean="0">
                <a:solidFill>
                  <a:schemeClr val="bg1"/>
                </a:solidFill>
                <a:latin typeface="Arial" charset="0"/>
              </a:rPr>
              <a:t>The Executive Bureaucracy</a:t>
            </a:r>
          </a:p>
          <a:p>
            <a:pPr marL="231775" indent="-231775" algn="just">
              <a:buFontTx/>
              <a:buChar char="•"/>
            </a:pPr>
            <a:endParaRPr lang="en-US" sz="1800" b="1" dirty="0" smtClean="0">
              <a:solidFill>
                <a:schemeClr val="bg1"/>
              </a:solidFill>
              <a:latin typeface="Arial" charset="0"/>
            </a:endParaRPr>
          </a:p>
        </p:txBody>
      </p:sp>
      <p:grpSp>
        <p:nvGrpSpPr>
          <p:cNvPr id="2" name="Group 8"/>
          <p:cNvGrpSpPr>
            <a:grpSpLocks/>
          </p:cNvGrpSpPr>
          <p:nvPr/>
        </p:nvGrpSpPr>
        <p:grpSpPr bwMode="auto">
          <a:xfrm>
            <a:off x="76200" y="76200"/>
            <a:ext cx="3124200" cy="623888"/>
            <a:chOff x="76200" y="76200"/>
            <a:chExt cx="3124200" cy="623888"/>
          </a:xfrm>
        </p:grpSpPr>
        <p:pic>
          <p:nvPicPr>
            <p:cNvPr id="3083"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3084" name="WordArt 18"/>
            <p:cNvSpPr>
              <a:spLocks noChangeArrowheads="1" noChangeShapeType="1" noTextEdit="1"/>
            </p:cNvSpPr>
            <p:nvPr/>
          </p:nvSpPr>
          <p:spPr bwMode="auto">
            <a:xfrm>
              <a:off x="1066800" y="228600"/>
              <a:ext cx="2133600" cy="3810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Executive Branch</a:t>
              </a:r>
            </a:p>
          </p:txBody>
        </p:sp>
      </p:grpSp>
      <p:sp>
        <p:nvSpPr>
          <p:cNvPr id="14" name="Rectangle 13"/>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pic>
        <p:nvPicPr>
          <p:cNvPr id="75778" name="Picture 2" descr="http://t3.gstatic.com/images?q=tbn:ANd9GcT87KSVStUmE34Jq8arbsDCybveWbR74LC90PmLxL2LSHdvm1vEo2eS5YBQbg"/>
          <p:cNvPicPr>
            <a:picLocks noChangeAspect="1" noChangeArrowheads="1"/>
          </p:cNvPicPr>
          <p:nvPr/>
        </p:nvPicPr>
        <p:blipFill>
          <a:blip r:embed="rId3" cstate="print"/>
          <a:srcRect/>
          <a:stretch>
            <a:fillRect/>
          </a:stretch>
        </p:blipFill>
        <p:spPr bwMode="auto">
          <a:xfrm>
            <a:off x="3429000" y="3581400"/>
            <a:ext cx="2905125" cy="290512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4"/>
          <p:cNvSpPr txBox="1">
            <a:spLocks noChangeArrowheads="1"/>
          </p:cNvSpPr>
          <p:nvPr/>
        </p:nvSpPr>
        <p:spPr bwMode="auto">
          <a:xfrm>
            <a:off x="3276884" y="1243013"/>
            <a:ext cx="2590232"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Governor</a:t>
            </a:r>
          </a:p>
        </p:txBody>
      </p:sp>
      <p:sp>
        <p:nvSpPr>
          <p:cNvPr id="5124" name="Text Box 18"/>
          <p:cNvSpPr txBox="1">
            <a:spLocks noChangeArrowheads="1"/>
          </p:cNvSpPr>
          <p:nvPr/>
        </p:nvSpPr>
        <p:spPr bwMode="auto">
          <a:xfrm>
            <a:off x="914400" y="2057400"/>
            <a:ext cx="3588551" cy="510778"/>
          </a:xfrm>
          <a:prstGeom prst="roundRect">
            <a:avLst/>
          </a:prstGeom>
          <a:solidFill>
            <a:schemeClr val="bg2"/>
          </a:solidFill>
          <a:ln w="6350">
            <a:noFill/>
            <a:miter lim="800000"/>
            <a:headEnd/>
            <a:tailEnd/>
          </a:ln>
          <a:effectLst>
            <a:softEdge rad="63500"/>
          </a:effectLst>
        </p:spPr>
        <p:txBody>
          <a:bodyPr wrap="none">
            <a:spAutoFit/>
          </a:bodyPr>
          <a:lstStyle/>
          <a:p>
            <a:r>
              <a:rPr lang="en-US" b="1" dirty="0" smtClean="0">
                <a:solidFill>
                  <a:schemeClr val="accent2"/>
                </a:solidFill>
                <a:latin typeface="Arial" charset="0"/>
              </a:rPr>
              <a:t>Chief Executive Officer</a:t>
            </a:r>
            <a:endParaRPr lang="en-US" b="1" dirty="0">
              <a:solidFill>
                <a:schemeClr val="accent2"/>
              </a:solidFill>
              <a:latin typeface="Arial" charset="0"/>
            </a:endParaRPr>
          </a:p>
        </p:txBody>
      </p:sp>
      <p:sp>
        <p:nvSpPr>
          <p:cNvPr id="5127" name="Text Box 19"/>
          <p:cNvSpPr txBox="1">
            <a:spLocks noChangeArrowheads="1"/>
          </p:cNvSpPr>
          <p:nvPr/>
        </p:nvSpPr>
        <p:spPr bwMode="auto">
          <a:xfrm>
            <a:off x="914400" y="2590800"/>
            <a:ext cx="7315200" cy="1021556"/>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smtClean="0">
                <a:solidFill>
                  <a:schemeClr val="bg1"/>
                </a:solidFill>
                <a:latin typeface="Arial" charset="0"/>
              </a:rPr>
              <a:t>Governor</a:t>
            </a:r>
            <a:r>
              <a:rPr lang="en-US" sz="1800" b="1" dirty="0" smtClean="0">
                <a:solidFill>
                  <a:schemeClr val="bg1"/>
                </a:solidFill>
                <a:latin typeface="Arial" charset="0"/>
              </a:rPr>
              <a:t> - The governor is the chief executive officer of the state with important powers to influence the policymaking process. </a:t>
            </a:r>
            <a:endParaRPr lang="en-US" sz="1800" b="1" dirty="0">
              <a:solidFill>
                <a:schemeClr val="bg1"/>
              </a:solidFill>
              <a:latin typeface="Arial" charset="0"/>
            </a:endParaRPr>
          </a:p>
        </p:txBody>
      </p:sp>
      <p:grpSp>
        <p:nvGrpSpPr>
          <p:cNvPr id="2" name="Group 8"/>
          <p:cNvGrpSpPr>
            <a:grpSpLocks/>
          </p:cNvGrpSpPr>
          <p:nvPr/>
        </p:nvGrpSpPr>
        <p:grpSpPr bwMode="auto">
          <a:xfrm>
            <a:off x="76200" y="76200"/>
            <a:ext cx="3124200" cy="623888"/>
            <a:chOff x="76200" y="76200"/>
            <a:chExt cx="3124200" cy="623888"/>
          </a:xfrm>
        </p:grpSpPr>
        <p:pic>
          <p:nvPicPr>
            <p:cNvPr id="13"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4" name="WordArt 18"/>
            <p:cNvSpPr>
              <a:spLocks noChangeArrowheads="1" noChangeShapeType="1" noTextEdit="1"/>
            </p:cNvSpPr>
            <p:nvPr/>
          </p:nvSpPr>
          <p:spPr bwMode="auto">
            <a:xfrm>
              <a:off x="1066800" y="228600"/>
              <a:ext cx="2133600" cy="3810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Executive Branch</a:t>
              </a:r>
            </a:p>
          </p:txBody>
        </p:sp>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sp>
        <p:nvSpPr>
          <p:cNvPr id="11" name="Text Box 20"/>
          <p:cNvSpPr txBox="1">
            <a:spLocks noChangeArrowheads="1"/>
          </p:cNvSpPr>
          <p:nvPr/>
        </p:nvSpPr>
        <p:spPr bwMode="auto">
          <a:xfrm>
            <a:off x="1828800" y="3581400"/>
            <a:ext cx="6400800" cy="1702594"/>
          </a:xfrm>
          <a:prstGeom prst="roundRect">
            <a:avLst/>
          </a:prstGeom>
          <a:solidFill>
            <a:schemeClr val="bg2">
              <a:lumMod val="90000"/>
            </a:schemeClr>
          </a:solidFill>
          <a:ln w="6350">
            <a:noFill/>
            <a:miter lim="800000"/>
            <a:headEnd/>
            <a:tailEnd/>
          </a:ln>
          <a:effectLst>
            <a:softEdge rad="63500"/>
          </a:effectLst>
        </p:spPr>
        <p:txBody>
          <a:bodyPr>
            <a:spAutoFit/>
          </a:bodyPr>
          <a:lstStyle/>
          <a:p>
            <a:pPr algn="just">
              <a:spcAft>
                <a:spcPts val="1200"/>
              </a:spcAft>
            </a:pPr>
            <a:r>
              <a:rPr lang="en-US" sz="1600" b="1" u="sng" dirty="0" smtClean="0">
                <a:solidFill>
                  <a:srgbClr val="FF0000"/>
                </a:solidFill>
                <a:latin typeface="Arial" charset="0"/>
              </a:rPr>
              <a:t>Qualifications and Background</a:t>
            </a:r>
            <a:r>
              <a:rPr lang="en-US" sz="1600" b="1" dirty="0" smtClean="0">
                <a:solidFill>
                  <a:srgbClr val="FF0000"/>
                </a:solidFill>
                <a:latin typeface="Arial" charset="0"/>
              </a:rPr>
              <a:t>:</a:t>
            </a:r>
          </a:p>
          <a:p>
            <a:pPr marL="682625" indent="-231775" algn="just">
              <a:spcAft>
                <a:spcPts val="1200"/>
              </a:spcAft>
              <a:buFont typeface="Wingdings" pitchFamily="2" charset="2"/>
              <a:buChar char="ü"/>
            </a:pPr>
            <a:r>
              <a:rPr lang="en-US" sz="1600" b="1" dirty="0" smtClean="0">
                <a:solidFill>
                  <a:srgbClr val="FF0000"/>
                </a:solidFill>
                <a:latin typeface="Arial" charset="0"/>
              </a:rPr>
              <a:t>An American citizen</a:t>
            </a:r>
          </a:p>
          <a:p>
            <a:pPr marL="682625" indent="-231775" algn="just">
              <a:spcAft>
                <a:spcPts val="1200"/>
              </a:spcAft>
              <a:buFont typeface="Wingdings" pitchFamily="2" charset="2"/>
              <a:buChar char="ü"/>
            </a:pPr>
            <a:r>
              <a:rPr lang="en-US" sz="1600" b="1" dirty="0" smtClean="0">
                <a:solidFill>
                  <a:srgbClr val="FF0000"/>
                </a:solidFill>
                <a:latin typeface="Arial" charset="0"/>
              </a:rPr>
              <a:t>At least thirty years of age</a:t>
            </a:r>
          </a:p>
          <a:p>
            <a:pPr marL="682625" indent="-231775" algn="just">
              <a:spcAft>
                <a:spcPts val="1200"/>
              </a:spcAft>
              <a:buFont typeface="Wingdings" pitchFamily="2" charset="2"/>
              <a:buChar char="ü"/>
            </a:pPr>
            <a:r>
              <a:rPr lang="en-US" sz="1600" b="1" dirty="0" smtClean="0">
                <a:solidFill>
                  <a:srgbClr val="FF0000"/>
                </a:solidFill>
                <a:latin typeface="Arial" charset="0"/>
              </a:rPr>
              <a:t>Resident of state for five years preceding election</a:t>
            </a:r>
            <a:endParaRPr lang="en-US" sz="1600" b="1" dirty="0">
              <a:solidFill>
                <a:srgbClr val="FF0000"/>
              </a:solidFill>
              <a:latin typeface="Arial" charset="0"/>
            </a:endParaRPr>
          </a:p>
        </p:txBody>
      </p:sp>
      <p:sp>
        <p:nvSpPr>
          <p:cNvPr id="10" name="TextBox 9"/>
          <p:cNvSpPr txBox="1"/>
          <p:nvPr/>
        </p:nvSpPr>
        <p:spPr>
          <a:xfrm>
            <a:off x="2667000" y="5334000"/>
            <a:ext cx="4876800" cy="461665"/>
          </a:xfrm>
          <a:prstGeom prst="rect">
            <a:avLst/>
          </a:prstGeom>
          <a:noFill/>
        </p:spPr>
        <p:txBody>
          <a:bodyPr wrap="square" rtlCol="0">
            <a:spAutoFit/>
          </a:bodyPr>
          <a:lstStyle/>
          <a:p>
            <a:r>
              <a:rPr lang="en-US" dirty="0" smtClean="0">
                <a:solidFill>
                  <a:srgbClr val="FF0000"/>
                </a:solidFill>
              </a:rPr>
              <a:t>The qualifications are on the test!</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4"/>
          <p:cNvSpPr txBox="1">
            <a:spLocks noChangeArrowheads="1"/>
          </p:cNvSpPr>
          <p:nvPr/>
        </p:nvSpPr>
        <p:spPr bwMode="auto">
          <a:xfrm>
            <a:off x="3276884" y="1243013"/>
            <a:ext cx="2590232" cy="578882"/>
          </a:xfrm>
          <a:prstGeom prst="roundRect">
            <a:avLst/>
          </a:prstGeom>
          <a:solidFill>
            <a:schemeClr val="bg2"/>
          </a:solidFill>
          <a:ln w="12700">
            <a:noFill/>
            <a:miter lim="800000"/>
            <a:headEnd/>
            <a:tailEnd/>
          </a:ln>
          <a:effectLst>
            <a:softEdge rad="63500"/>
          </a:effectLst>
        </p:spPr>
        <p:txBody>
          <a:bodyPr wrap="none">
            <a:spAutoFit/>
          </a:bodyPr>
          <a:lstStyle/>
          <a:p>
            <a:pPr algn="ct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The Governor</a:t>
            </a:r>
          </a:p>
        </p:txBody>
      </p:sp>
      <p:sp>
        <p:nvSpPr>
          <p:cNvPr id="6148" name="Text Box 18"/>
          <p:cNvSpPr txBox="1">
            <a:spLocks noChangeArrowheads="1"/>
          </p:cNvSpPr>
          <p:nvPr/>
        </p:nvSpPr>
        <p:spPr bwMode="auto">
          <a:xfrm>
            <a:off x="914400" y="2057400"/>
            <a:ext cx="2465654" cy="510778"/>
          </a:xfrm>
          <a:prstGeom prst="roundRect">
            <a:avLst/>
          </a:prstGeom>
          <a:solidFill>
            <a:schemeClr val="bg2"/>
          </a:solidFill>
          <a:ln w="6350">
            <a:noFill/>
            <a:miter lim="800000"/>
            <a:headEnd/>
            <a:tailEnd/>
          </a:ln>
          <a:effectLst>
            <a:softEdge rad="63500"/>
          </a:effectLst>
        </p:spPr>
        <p:txBody>
          <a:bodyPr wrap="none">
            <a:spAutoFit/>
          </a:bodyPr>
          <a:lstStyle/>
          <a:p>
            <a:r>
              <a:rPr lang="en-US" b="1">
                <a:solidFill>
                  <a:schemeClr val="accent2"/>
                </a:solidFill>
                <a:latin typeface="Arial" charset="0"/>
              </a:rPr>
              <a:t>Terms of Office</a:t>
            </a:r>
          </a:p>
        </p:txBody>
      </p:sp>
      <p:grpSp>
        <p:nvGrpSpPr>
          <p:cNvPr id="2" name="Group 12"/>
          <p:cNvGrpSpPr>
            <a:grpSpLocks/>
          </p:cNvGrpSpPr>
          <p:nvPr/>
        </p:nvGrpSpPr>
        <p:grpSpPr bwMode="auto">
          <a:xfrm>
            <a:off x="914400" y="2590800"/>
            <a:ext cx="7315200" cy="1634490"/>
            <a:chOff x="914400" y="2590800"/>
            <a:chExt cx="7315200" cy="1633788"/>
          </a:xfrm>
        </p:grpSpPr>
        <p:sp>
          <p:nvSpPr>
            <p:cNvPr id="6151" name="Text Box 19"/>
            <p:cNvSpPr txBox="1">
              <a:spLocks noChangeArrowheads="1"/>
            </p:cNvSpPr>
            <p:nvPr/>
          </p:nvSpPr>
          <p:spPr bwMode="auto">
            <a:xfrm>
              <a:off x="914400" y="2590800"/>
              <a:ext cx="7315200" cy="1633788"/>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dirty="0">
                  <a:solidFill>
                    <a:schemeClr val="bg1"/>
                  </a:solidFill>
                  <a:latin typeface="Arial" charset="0"/>
                </a:rPr>
                <a:t>Four </a:t>
              </a:r>
              <a:r>
                <a:rPr lang="en-US" sz="1800" b="1" u="sng" dirty="0" smtClean="0">
                  <a:solidFill>
                    <a:schemeClr val="bg1"/>
                  </a:solidFill>
                  <a:latin typeface="Arial" charset="0"/>
                </a:rPr>
                <a:t>Year </a:t>
              </a:r>
              <a:r>
                <a:rPr lang="en-US" sz="1800" b="1" u="sng" dirty="0">
                  <a:solidFill>
                    <a:schemeClr val="bg1"/>
                  </a:solidFill>
                  <a:latin typeface="Arial" charset="0"/>
                </a:rPr>
                <a:t>Term</a:t>
              </a:r>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endParaRPr lang="en-US" sz="1800" b="1" dirty="0">
                <a:solidFill>
                  <a:schemeClr val="bg1"/>
                </a:solidFill>
                <a:latin typeface="Arial" charset="0"/>
              </a:endParaRPr>
            </a:p>
            <a:p>
              <a:pPr algn="just"/>
              <a:r>
                <a:rPr lang="en-US" sz="1800" b="1" dirty="0">
                  <a:solidFill>
                    <a:schemeClr val="bg1"/>
                  </a:solidFill>
                  <a:latin typeface="Arial" charset="0"/>
                </a:rPr>
                <a:t> </a:t>
              </a:r>
            </a:p>
          </p:txBody>
        </p:sp>
        <p:sp>
          <p:nvSpPr>
            <p:cNvPr id="12" name="Text Box 19"/>
            <p:cNvSpPr txBox="1">
              <a:spLocks noChangeArrowheads="1"/>
            </p:cNvSpPr>
            <p:nvPr/>
          </p:nvSpPr>
          <p:spPr bwMode="auto">
            <a:xfrm>
              <a:off x="1676400" y="3053870"/>
              <a:ext cx="6172200" cy="984462"/>
            </a:xfrm>
            <a:prstGeom prst="rect">
              <a:avLst/>
            </a:prstGeom>
            <a:noFill/>
            <a:ln w="6350">
              <a:noFill/>
              <a:miter lim="800000"/>
              <a:headEnd/>
              <a:tailEnd/>
            </a:ln>
            <a:effectLst>
              <a:softEdge rad="63500"/>
            </a:effectLst>
          </p:spPr>
          <p:txBody>
            <a:bodyPr>
              <a:spAutoFit/>
            </a:bodyPr>
            <a:lstStyle/>
            <a:p>
              <a:pPr marL="231775" indent="-231775" algn="just">
                <a:spcAft>
                  <a:spcPts val="1200"/>
                </a:spcAft>
                <a:buFont typeface="Wingdings" pitchFamily="2" charset="2"/>
                <a:buChar char="ü"/>
                <a:defRPr/>
              </a:pPr>
              <a:r>
                <a:rPr lang="en-US" sz="1600" b="1" dirty="0">
                  <a:solidFill>
                    <a:schemeClr val="bg1"/>
                  </a:solidFill>
                  <a:latin typeface="Arial" pitchFamily="34" charset="0"/>
                </a:rPr>
                <a:t>Increased from two years by a constitutional amendment adopted in 1972.</a:t>
              </a:r>
            </a:p>
            <a:p>
              <a:pPr marL="231775" indent="-231775" algn="just">
                <a:spcAft>
                  <a:spcPts val="1200"/>
                </a:spcAft>
                <a:buFont typeface="Wingdings" pitchFamily="2" charset="2"/>
                <a:buChar char="ü"/>
                <a:defRPr/>
              </a:pPr>
              <a:r>
                <a:rPr lang="en-US" sz="1600" b="1" dirty="0">
                  <a:solidFill>
                    <a:schemeClr val="bg1"/>
                  </a:solidFill>
                  <a:latin typeface="Arial" pitchFamily="34" charset="0"/>
                </a:rPr>
                <a:t>No limitations on the number of terms of service.</a:t>
              </a:r>
            </a:p>
          </p:txBody>
        </p:sp>
      </p:grpSp>
      <p:grpSp>
        <p:nvGrpSpPr>
          <p:cNvPr id="3" name="Group 8"/>
          <p:cNvGrpSpPr>
            <a:grpSpLocks/>
          </p:cNvGrpSpPr>
          <p:nvPr/>
        </p:nvGrpSpPr>
        <p:grpSpPr bwMode="auto">
          <a:xfrm>
            <a:off x="76200" y="76200"/>
            <a:ext cx="3124200" cy="623888"/>
            <a:chOff x="76200" y="76200"/>
            <a:chExt cx="3124200" cy="623888"/>
          </a:xfrm>
        </p:grpSpPr>
        <p:pic>
          <p:nvPicPr>
            <p:cNvPr id="13" name="Picture 4" descr="Texas_Flag_03"/>
            <p:cNvPicPr>
              <a:picLocks noChangeAspect="1" noChangeArrowheads="1"/>
            </p:cNvPicPr>
            <p:nvPr/>
          </p:nvPicPr>
          <p:blipFill>
            <a:blip r:embed="rId2" cstate="print"/>
            <a:srcRect/>
            <a:stretch>
              <a:fillRect/>
            </a:stretch>
          </p:blipFill>
          <p:spPr bwMode="auto">
            <a:xfrm>
              <a:off x="76200" y="76200"/>
              <a:ext cx="914400" cy="623888"/>
            </a:xfrm>
            <a:prstGeom prst="rect">
              <a:avLst/>
            </a:prstGeom>
            <a:noFill/>
            <a:ln w="9525">
              <a:noFill/>
              <a:miter lim="800000"/>
              <a:headEnd/>
              <a:tailEnd/>
            </a:ln>
          </p:spPr>
        </p:pic>
        <p:sp>
          <p:nvSpPr>
            <p:cNvPr id="14" name="WordArt 18"/>
            <p:cNvSpPr>
              <a:spLocks noChangeArrowheads="1" noChangeShapeType="1" noTextEdit="1"/>
            </p:cNvSpPr>
            <p:nvPr/>
          </p:nvSpPr>
          <p:spPr bwMode="auto">
            <a:xfrm>
              <a:off x="1066800" y="228600"/>
              <a:ext cx="2133600" cy="381000"/>
            </a:xfrm>
            <a:prstGeom prst="rect">
              <a:avLst/>
            </a:prstGeom>
          </p:spPr>
          <p:txBody>
            <a:bodyPr wrap="none" fromWordArt="1">
              <a:prstTxWarp prst="textPlain">
                <a:avLst>
                  <a:gd name="adj" fmla="val 50000"/>
                </a:avLst>
              </a:prstTxWarp>
            </a:bodyPr>
            <a:lstStyle/>
            <a:p>
              <a:pPr algn="ctr"/>
              <a:r>
                <a:rPr lang="en-US"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Executive Branch</a:t>
              </a:r>
            </a:p>
          </p:txBody>
        </p:sp>
      </p:grpSp>
      <p:sp>
        <p:nvSpPr>
          <p:cNvPr id="15" name="Rectangle 14"/>
          <p:cNvSpPr/>
          <p:nvPr/>
        </p:nvSpPr>
        <p:spPr>
          <a:xfrm>
            <a:off x="4038600" y="6553200"/>
            <a:ext cx="3962400" cy="246221"/>
          </a:xfrm>
          <a:prstGeom prst="rect">
            <a:avLst/>
          </a:prstGeom>
          <a:noFill/>
        </p:spPr>
        <p:txBody>
          <a:bodyPr wrap="square">
            <a:spAutoFit/>
          </a:bodyPr>
          <a:lstStyle/>
          <a:p>
            <a:pPr algn="ctr">
              <a:defRPr/>
            </a:pPr>
            <a:r>
              <a:rPr lang="en-US" sz="1000" b="1" dirty="0">
                <a:solidFill>
                  <a:schemeClr val="bg2">
                    <a:lumMod val="90000"/>
                  </a:schemeClr>
                </a:solidFill>
                <a:latin typeface="Arial" pitchFamily="34" charset="0"/>
                <a:cs typeface="Arial" pitchFamily="34" charset="0"/>
              </a:rPr>
              <a:t>Copyright @ 2011, 2009, 2007 Pearson Education, Inc</a:t>
            </a:r>
          </a:p>
        </p:txBody>
      </p:sp>
      <p:grpSp>
        <p:nvGrpSpPr>
          <p:cNvPr id="11" name="Group 12"/>
          <p:cNvGrpSpPr>
            <a:grpSpLocks/>
          </p:cNvGrpSpPr>
          <p:nvPr/>
        </p:nvGrpSpPr>
        <p:grpSpPr bwMode="auto">
          <a:xfrm>
            <a:off x="990600" y="4495800"/>
            <a:ext cx="7315200" cy="1328023"/>
            <a:chOff x="914400" y="2590800"/>
            <a:chExt cx="7315200" cy="1328221"/>
          </a:xfrm>
        </p:grpSpPr>
        <p:sp>
          <p:nvSpPr>
            <p:cNvPr id="16" name="Text Box 19"/>
            <p:cNvSpPr txBox="1">
              <a:spLocks noChangeArrowheads="1"/>
            </p:cNvSpPr>
            <p:nvPr/>
          </p:nvSpPr>
          <p:spPr bwMode="auto">
            <a:xfrm>
              <a:off x="914400" y="2590800"/>
              <a:ext cx="7315200" cy="1328221"/>
            </a:xfrm>
            <a:prstGeom prst="roundRect">
              <a:avLst/>
            </a:prstGeom>
            <a:solidFill>
              <a:schemeClr val="accent6"/>
            </a:solidFill>
            <a:ln w="6350">
              <a:noFill/>
              <a:miter lim="800000"/>
              <a:headEnd/>
              <a:tailEnd/>
            </a:ln>
            <a:effectLst>
              <a:softEdge rad="63500"/>
            </a:effectLst>
          </p:spPr>
          <p:txBody>
            <a:bodyPr>
              <a:spAutoFit/>
            </a:bodyPr>
            <a:lstStyle/>
            <a:p>
              <a:pPr algn="just"/>
              <a:r>
                <a:rPr lang="en-US" sz="1800" b="1" u="sng">
                  <a:solidFill>
                    <a:schemeClr val="bg1"/>
                  </a:solidFill>
                  <a:latin typeface="Arial" charset="0"/>
                </a:rPr>
                <a:t>Elections</a:t>
              </a:r>
              <a:endParaRPr lang="en-US" sz="1800" b="1">
                <a:solidFill>
                  <a:schemeClr val="bg1"/>
                </a:solidFill>
                <a:latin typeface="Arial" charset="0"/>
              </a:endParaRPr>
            </a:p>
            <a:p>
              <a:pPr algn="just"/>
              <a:endParaRPr lang="en-US" sz="1800" b="1">
                <a:solidFill>
                  <a:schemeClr val="bg1"/>
                </a:solidFill>
                <a:latin typeface="Arial" charset="0"/>
              </a:endParaRPr>
            </a:p>
            <a:p>
              <a:pPr algn="just"/>
              <a:endParaRPr lang="en-US" sz="1800" b="1">
                <a:solidFill>
                  <a:schemeClr val="bg1"/>
                </a:solidFill>
                <a:latin typeface="Arial" charset="0"/>
              </a:endParaRPr>
            </a:p>
            <a:p>
              <a:pPr algn="just"/>
              <a:r>
                <a:rPr lang="en-US" sz="1800" b="1">
                  <a:solidFill>
                    <a:schemeClr val="bg1"/>
                  </a:solidFill>
                  <a:latin typeface="Arial" charset="0"/>
                </a:rPr>
                <a:t> </a:t>
              </a:r>
            </a:p>
          </p:txBody>
        </p:sp>
        <p:sp>
          <p:nvSpPr>
            <p:cNvPr id="17" name="Text Box 19"/>
            <p:cNvSpPr txBox="1">
              <a:spLocks noChangeArrowheads="1"/>
            </p:cNvSpPr>
            <p:nvPr/>
          </p:nvSpPr>
          <p:spPr bwMode="auto">
            <a:xfrm>
              <a:off x="1676400" y="3072984"/>
              <a:ext cx="6172200" cy="584775"/>
            </a:xfrm>
            <a:prstGeom prst="rect">
              <a:avLst/>
            </a:prstGeom>
            <a:noFill/>
            <a:ln w="6350">
              <a:noFill/>
              <a:miter lim="800000"/>
              <a:headEnd/>
              <a:tailEnd/>
            </a:ln>
            <a:effectLst>
              <a:softEdge rad="63500"/>
            </a:effectLst>
          </p:spPr>
          <p:txBody>
            <a:bodyPr>
              <a:spAutoFit/>
            </a:bodyPr>
            <a:lstStyle/>
            <a:p>
              <a:pPr marL="231775" indent="-231775" algn="just">
                <a:spcAft>
                  <a:spcPts val="600"/>
                </a:spcAft>
                <a:buFont typeface="Wingdings" pitchFamily="2" charset="2"/>
                <a:buChar char="ü"/>
                <a:defRPr/>
              </a:pPr>
              <a:r>
                <a:rPr lang="en-US" sz="1600" b="1" u="sng" dirty="0">
                  <a:solidFill>
                    <a:schemeClr val="bg1"/>
                  </a:solidFill>
                  <a:latin typeface="Arial" pitchFamily="34" charset="0"/>
                </a:rPr>
                <a:t>Elections</a:t>
              </a:r>
              <a:r>
                <a:rPr lang="en-US" sz="1600" b="1" dirty="0">
                  <a:solidFill>
                    <a:schemeClr val="bg1"/>
                  </a:solidFill>
                  <a:latin typeface="Arial" pitchFamily="34" charset="0"/>
                </a:rPr>
                <a:t> - Held in even-numbered years (e.g., </a:t>
              </a:r>
              <a:r>
                <a:rPr lang="en-US" sz="1600" b="1" dirty="0" smtClean="0">
                  <a:solidFill>
                    <a:schemeClr val="bg1"/>
                  </a:solidFill>
                  <a:latin typeface="Arial" pitchFamily="34" charset="0"/>
                </a:rPr>
                <a:t>2010, 2014) </a:t>
              </a:r>
              <a:r>
                <a:rPr lang="en-US" sz="1600" b="1" dirty="0">
                  <a:solidFill>
                    <a:schemeClr val="bg1"/>
                  </a:solidFill>
                  <a:latin typeface="Arial" pitchFamily="34" charset="0"/>
                </a:rPr>
                <a:t>not coinciding with the national presidential elections.</a:t>
              </a:r>
            </a:p>
          </p:txBody>
        </p:sp>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4760</TotalTime>
  <Words>4053</Words>
  <Application>Microsoft Office PowerPoint</Application>
  <PresentationFormat>On-screen Show (4:3)</PresentationFormat>
  <Paragraphs>468</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Voting in Texas </vt:lpstr>
      <vt:lpstr>Financing and Budget Sources of state revenue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 Huckaby</dc:creator>
  <cp:lastModifiedBy>McKinney ISD</cp:lastModifiedBy>
  <cp:revision>695</cp:revision>
  <dcterms:created xsi:type="dcterms:W3CDTF">2003-01-22T03:33:35Z</dcterms:created>
  <dcterms:modified xsi:type="dcterms:W3CDTF">2012-01-18T00:24:22Z</dcterms:modified>
</cp:coreProperties>
</file>